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309" r:id="rId2"/>
    <p:sldId id="310" r:id="rId3"/>
    <p:sldId id="311" r:id="rId4"/>
    <p:sldId id="312" r:id="rId5"/>
    <p:sldId id="277" r:id="rId6"/>
    <p:sldId id="313" r:id="rId7"/>
    <p:sldId id="278" r:id="rId8"/>
    <p:sldId id="279" r:id="rId9"/>
    <p:sldId id="280" r:id="rId10"/>
    <p:sldId id="281" r:id="rId11"/>
    <p:sldId id="314" r:id="rId12"/>
    <p:sldId id="271" r:id="rId13"/>
    <p:sldId id="322" r:id="rId14"/>
    <p:sldId id="273" r:id="rId15"/>
    <p:sldId id="257" r:id="rId16"/>
    <p:sldId id="258" r:id="rId17"/>
    <p:sldId id="308" r:id="rId18"/>
    <p:sldId id="264" r:id="rId19"/>
    <p:sldId id="265" r:id="rId20"/>
    <p:sldId id="269" r:id="rId21"/>
    <p:sldId id="296" r:id="rId22"/>
    <p:sldId id="295" r:id="rId23"/>
    <p:sldId id="297" r:id="rId24"/>
    <p:sldId id="298" r:id="rId25"/>
    <p:sldId id="299" r:id="rId26"/>
    <p:sldId id="300" r:id="rId27"/>
    <p:sldId id="301" r:id="rId28"/>
    <p:sldId id="302" r:id="rId29"/>
    <p:sldId id="259" r:id="rId30"/>
    <p:sldId id="303" r:id="rId31"/>
    <p:sldId id="304" r:id="rId32"/>
    <p:sldId id="305" r:id="rId33"/>
    <p:sldId id="306" r:id="rId34"/>
    <p:sldId id="307" r:id="rId35"/>
    <p:sldId id="315" r:id="rId36"/>
    <p:sldId id="316" r:id="rId37"/>
    <p:sldId id="317" r:id="rId38"/>
    <p:sldId id="318" r:id="rId39"/>
    <p:sldId id="319" r:id="rId40"/>
    <p:sldId id="320" r:id="rId41"/>
    <p:sldId id="321" r:id="rId42"/>
  </p:sldIdLst>
  <p:sldSz cx="18288000" cy="10287000"/>
  <p:notesSz cx="6858000" cy="9144000"/>
  <p:embeddedFontLst>
    <p:embeddedFont>
      <p:font typeface="Calibri" panose="020F0502020204030204" pitchFamily="34" charset="0"/>
      <p:regular r:id="rId44"/>
      <p:bold r:id="rId45"/>
      <p:italic r:id="rId46"/>
      <p:boldItalic r:id="rId47"/>
    </p:embeddedFont>
    <p:embeddedFont>
      <p:font typeface="Computer Says No" panose="020B0604020202020204" charset="0"/>
      <p:regular r:id="rId48"/>
    </p:embeddedFont>
    <p:embeddedFont>
      <p:font typeface="Poppins Light" panose="00000400000000000000" pitchFamily="2" charset="0"/>
      <p:regular r:id="rId49"/>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ới Nguyễn Anh" initials="TNA" lastIdx="4" clrIdx="0">
    <p:extLst>
      <p:ext uri="{19B8F6BF-5375-455C-9EA6-DF929625EA0E}">
        <p15:presenceInfo xmlns:p15="http://schemas.microsoft.com/office/powerpoint/2012/main" userId="5dac8ecb1f5b97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36F2"/>
    <a:srgbClr val="3723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3779" autoAdjust="0"/>
  </p:normalViewPr>
  <p:slideViewPr>
    <p:cSldViewPr>
      <p:cViewPr varScale="1">
        <p:scale>
          <a:sx n="51" d="100"/>
          <a:sy n="51" d="100"/>
        </p:scale>
        <p:origin x="83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30T10:59:44.144"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30T10:59:44.144" idx="2">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30T10:59:44.144" idx="3">
    <p:pos x="10" y="1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30T10:59:44.144" idx="4">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DE830E-1863-4D24-9ABC-6AD6AECAD03B}"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ADDA-ACD4-488B-A12A-29EBAC14F19F}" type="slidenum">
              <a:rPr lang="en-US" smtClean="0"/>
              <a:t>‹#›</a:t>
            </a:fld>
            <a:endParaRPr lang="en-US"/>
          </a:p>
        </p:txBody>
      </p:sp>
    </p:spTree>
    <p:extLst>
      <p:ext uri="{BB962C8B-B14F-4D97-AF65-F5344CB8AC3E}">
        <p14:creationId xmlns:p14="http://schemas.microsoft.com/office/powerpoint/2010/main" val="216456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4</a:t>
            </a:fld>
            <a:endParaRPr lang="en-US"/>
          </a:p>
        </p:txBody>
      </p:sp>
    </p:spTree>
    <p:extLst>
      <p:ext uri="{BB962C8B-B14F-4D97-AF65-F5344CB8AC3E}">
        <p14:creationId xmlns:p14="http://schemas.microsoft.com/office/powerpoint/2010/main" val="182989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17</a:t>
            </a:fld>
            <a:endParaRPr lang="en-US"/>
          </a:p>
        </p:txBody>
      </p:sp>
    </p:spTree>
    <p:extLst>
      <p:ext uri="{BB962C8B-B14F-4D97-AF65-F5344CB8AC3E}">
        <p14:creationId xmlns:p14="http://schemas.microsoft.com/office/powerpoint/2010/main" val="182989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BADDA-ACD4-488B-A12A-29EBAC14F19F}" type="slidenum">
              <a:rPr lang="en-US" smtClean="0"/>
              <a:t>24</a:t>
            </a:fld>
            <a:endParaRPr lang="en-US"/>
          </a:p>
        </p:txBody>
      </p:sp>
    </p:spTree>
    <p:extLst>
      <p:ext uri="{BB962C8B-B14F-4D97-AF65-F5344CB8AC3E}">
        <p14:creationId xmlns:p14="http://schemas.microsoft.com/office/powerpoint/2010/main" val="114191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28</a:t>
            </a:fld>
            <a:endParaRPr lang="en-US"/>
          </a:p>
        </p:txBody>
      </p:sp>
    </p:spTree>
    <p:extLst>
      <p:ext uri="{BB962C8B-B14F-4D97-AF65-F5344CB8AC3E}">
        <p14:creationId xmlns:p14="http://schemas.microsoft.com/office/powerpoint/2010/main" val="359201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29</a:t>
            </a:fld>
            <a:endParaRPr lang="en-US"/>
          </a:p>
        </p:txBody>
      </p:sp>
    </p:spTree>
    <p:extLst>
      <p:ext uri="{BB962C8B-B14F-4D97-AF65-F5344CB8AC3E}">
        <p14:creationId xmlns:p14="http://schemas.microsoft.com/office/powerpoint/2010/main" val="182989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30</a:t>
            </a:fld>
            <a:endParaRPr lang="en-US"/>
          </a:p>
        </p:txBody>
      </p:sp>
    </p:spTree>
    <p:extLst>
      <p:ext uri="{BB962C8B-B14F-4D97-AF65-F5344CB8AC3E}">
        <p14:creationId xmlns:p14="http://schemas.microsoft.com/office/powerpoint/2010/main" val="306912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31</a:t>
            </a:fld>
            <a:endParaRPr lang="en-US"/>
          </a:p>
        </p:txBody>
      </p:sp>
    </p:spTree>
    <p:extLst>
      <p:ext uri="{BB962C8B-B14F-4D97-AF65-F5344CB8AC3E}">
        <p14:creationId xmlns:p14="http://schemas.microsoft.com/office/powerpoint/2010/main" val="191565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32</a:t>
            </a:fld>
            <a:endParaRPr lang="en-US"/>
          </a:p>
        </p:txBody>
      </p:sp>
    </p:spTree>
    <p:extLst>
      <p:ext uri="{BB962C8B-B14F-4D97-AF65-F5344CB8AC3E}">
        <p14:creationId xmlns:p14="http://schemas.microsoft.com/office/powerpoint/2010/main" val="1499719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33</a:t>
            </a:fld>
            <a:endParaRPr lang="en-US"/>
          </a:p>
        </p:txBody>
      </p:sp>
    </p:spTree>
    <p:extLst>
      <p:ext uri="{BB962C8B-B14F-4D97-AF65-F5344CB8AC3E}">
        <p14:creationId xmlns:p14="http://schemas.microsoft.com/office/powerpoint/2010/main" val="57184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34</a:t>
            </a:fld>
            <a:endParaRPr lang="en-US"/>
          </a:p>
        </p:txBody>
      </p:sp>
    </p:spTree>
    <p:extLst>
      <p:ext uri="{BB962C8B-B14F-4D97-AF65-F5344CB8AC3E}">
        <p14:creationId xmlns:p14="http://schemas.microsoft.com/office/powerpoint/2010/main" val="28124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BADDA-ACD4-488B-A12A-29EBAC14F19F}" type="slidenum">
              <a:rPr lang="en-US" smtClean="0"/>
              <a:t>38</a:t>
            </a:fld>
            <a:endParaRPr lang="en-US"/>
          </a:p>
        </p:txBody>
      </p:sp>
    </p:spTree>
    <p:extLst>
      <p:ext uri="{BB962C8B-B14F-4D97-AF65-F5344CB8AC3E}">
        <p14:creationId xmlns:p14="http://schemas.microsoft.com/office/powerpoint/2010/main" val="11419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5</a:t>
            </a:fld>
            <a:endParaRPr lang="en-US"/>
          </a:p>
        </p:txBody>
      </p:sp>
    </p:spTree>
    <p:extLst>
      <p:ext uri="{BB962C8B-B14F-4D97-AF65-F5344CB8AC3E}">
        <p14:creationId xmlns:p14="http://schemas.microsoft.com/office/powerpoint/2010/main" val="212628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6</a:t>
            </a:fld>
            <a:endParaRPr lang="en-US"/>
          </a:p>
        </p:txBody>
      </p:sp>
    </p:spTree>
    <p:extLst>
      <p:ext uri="{BB962C8B-B14F-4D97-AF65-F5344CB8AC3E}">
        <p14:creationId xmlns:p14="http://schemas.microsoft.com/office/powerpoint/2010/main" val="212628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7</a:t>
            </a:fld>
            <a:endParaRPr lang="en-US"/>
          </a:p>
        </p:txBody>
      </p:sp>
    </p:spTree>
    <p:extLst>
      <p:ext uri="{BB962C8B-B14F-4D97-AF65-F5344CB8AC3E}">
        <p14:creationId xmlns:p14="http://schemas.microsoft.com/office/powerpoint/2010/main" val="915362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8</a:t>
            </a:fld>
            <a:endParaRPr lang="en-US"/>
          </a:p>
        </p:txBody>
      </p:sp>
    </p:spTree>
    <p:extLst>
      <p:ext uri="{BB962C8B-B14F-4D97-AF65-F5344CB8AC3E}">
        <p14:creationId xmlns:p14="http://schemas.microsoft.com/office/powerpoint/2010/main" val="24661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9</a:t>
            </a:fld>
            <a:endParaRPr lang="en-US"/>
          </a:p>
        </p:txBody>
      </p:sp>
    </p:spTree>
    <p:extLst>
      <p:ext uri="{BB962C8B-B14F-4D97-AF65-F5344CB8AC3E}">
        <p14:creationId xmlns:p14="http://schemas.microsoft.com/office/powerpoint/2010/main" val="262710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10</a:t>
            </a:fld>
            <a:endParaRPr lang="en-US"/>
          </a:p>
        </p:txBody>
      </p:sp>
    </p:spTree>
    <p:extLst>
      <p:ext uri="{BB962C8B-B14F-4D97-AF65-F5344CB8AC3E}">
        <p14:creationId xmlns:p14="http://schemas.microsoft.com/office/powerpoint/2010/main" val="407573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13</a:t>
            </a:fld>
            <a:endParaRPr lang="en-US"/>
          </a:p>
        </p:txBody>
      </p:sp>
    </p:spTree>
    <p:extLst>
      <p:ext uri="{BB962C8B-B14F-4D97-AF65-F5344CB8AC3E}">
        <p14:creationId xmlns:p14="http://schemas.microsoft.com/office/powerpoint/2010/main" val="209633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BADDA-ACD4-488B-A12A-29EBAC14F19F}" type="slidenum">
              <a:rPr lang="en-US" smtClean="0"/>
              <a:t>16</a:t>
            </a:fld>
            <a:endParaRPr lang="en-US"/>
          </a:p>
        </p:txBody>
      </p:sp>
    </p:spTree>
    <p:extLst>
      <p:ext uri="{BB962C8B-B14F-4D97-AF65-F5344CB8AC3E}">
        <p14:creationId xmlns:p14="http://schemas.microsoft.com/office/powerpoint/2010/main" val="6181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31.svg"/><Relationship Id="rId9"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27.jpe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2.xml"/><Relationship Id="rId5" Type="http://schemas.openxmlformats.org/officeDocument/2006/relationships/image" Target="../media/image27.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43.jpe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omments" Target="../comments/comment4.xml"/><Relationship Id="rId5" Type="http://schemas.openxmlformats.org/officeDocument/2006/relationships/image" Target="../media/image44.jpe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404023" y="826341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185711" y="3050080"/>
            <a:ext cx="11413269" cy="4031553"/>
          </a:xfrm>
          <a:prstGeom prst="rect">
            <a:avLst/>
          </a:prstGeom>
        </p:spPr>
        <p:txBody>
          <a:bodyPr wrap="square" lIns="0" tIns="0" rIns="0" bIns="0" rtlCol="0" anchor="t">
            <a:spAutoFit/>
          </a:bodyPr>
          <a:lstStyle/>
          <a:p>
            <a:pPr algn="ctr">
              <a:lnSpc>
                <a:spcPts val="17048"/>
              </a:lnSpc>
            </a:pPr>
            <a:r>
              <a:rPr lang="en-US" sz="7200" b="1">
                <a:solidFill>
                  <a:schemeClr val="bg1"/>
                </a:solidFill>
                <a:latin typeface="Times New Roman" panose="02020603050405020304" pitchFamily="18" charset="0"/>
                <a:cs typeface="Times New Roman" panose="02020603050405020304" pitchFamily="18" charset="0"/>
              </a:rPr>
              <a:t>THE ROLE OF PROJECT MANAGER</a:t>
            </a:r>
            <a:endParaRPr lang="en-US" sz="7200" b="1" dirty="0">
              <a:solidFill>
                <a:schemeClr val="bg1"/>
              </a:solidFill>
              <a:latin typeface="Times New Roman" panose="02020603050405020304" pitchFamily="18" charset="0"/>
              <a:cs typeface="Times New Roman" panose="02020603050405020304" pitchFamily="18" charset="0"/>
            </a:endParaRP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2133600" y="4091930"/>
            <a:ext cx="2819400" cy="210314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Tổng</a:t>
            </a:r>
            <a:r>
              <a:rPr lang="en-US" sz="7200" dirty="0">
                <a:solidFill>
                  <a:srgbClr val="FFFFFF"/>
                </a:solidFill>
                <a:latin typeface="+mj-lt"/>
              </a:rPr>
              <a:t> </a:t>
            </a:r>
            <a:r>
              <a:rPr lang="en-US" sz="7200" dirty="0" err="1">
                <a:solidFill>
                  <a:srgbClr val="FFFFFF"/>
                </a:solidFill>
                <a:latin typeface="+mj-lt"/>
              </a:rPr>
              <a:t>quan</a:t>
            </a:r>
            <a:endParaRPr lang="vi-VN" sz="7200" dirty="0">
              <a:solidFill>
                <a:srgbClr val="FFFFFF"/>
              </a:solidFill>
              <a:latin typeface="Poppins Light"/>
            </a:endParaRPr>
          </a:p>
        </p:txBody>
      </p:sp>
      <p:sp>
        <p:nvSpPr>
          <p:cNvPr id="2" name="AutoShape 2" descr="Tổng quan tình hình nghiên cứu trong nước và quốc tế về chính sách cạnh  tranh trong cung ứng dịch vụ y tế - Viết Thuê Luận Văn Thạc Sĩ"/>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Tổng quan tình hình nghiên cứu trong nước và quốc tế về chính sách cạnh  tranh trong cung ứng dịch vụ y tế - Viết Thuê Luận Văn Thạc S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035" y="-55140"/>
            <a:ext cx="11843965" cy="1034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1892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1692146" y="3789282"/>
            <a:ext cx="14538454" cy="2708434"/>
          </a:xfrm>
          <a:prstGeom prst="rect">
            <a:avLst/>
          </a:prstGeom>
        </p:spPr>
        <p:txBody>
          <a:bodyPr wrap="square" lIns="0" tIns="0" rIns="0" bIns="0" rtlCol="0" anchor="t">
            <a:spAutoFit/>
          </a:bodyPr>
          <a:lstStyle/>
          <a:p>
            <a:pPr lvl="1" algn="ctr"/>
            <a:r>
              <a:rPr lang="en-US" sz="8800" b="1">
                <a:solidFill>
                  <a:srgbClr val="D1D5DB"/>
                </a:solidFill>
                <a:latin typeface="Times New Roman" panose="02020603050405020304" pitchFamily="18" charset="0"/>
                <a:cs typeface="Times New Roman" panose="02020603050405020304" pitchFamily="18" charset="0"/>
              </a:rPr>
              <a:t>2. </a:t>
            </a:r>
            <a:r>
              <a:rPr lang="vi-VN" sz="8800" b="1">
                <a:solidFill>
                  <a:srgbClr val="D1D5DB"/>
                </a:solidFill>
                <a:latin typeface="Times New Roman" panose="02020603050405020304" pitchFamily="18" charset="0"/>
                <a:cs typeface="Times New Roman" panose="02020603050405020304" pitchFamily="18" charset="0"/>
              </a:rPr>
              <a:t>ĐỊNH NGHĨA NGƯỜI QUẢN LÝ DỰ ÁN </a:t>
            </a:r>
            <a:endParaRPr lang="vi-VN" sz="8800" b="1" i="0" dirty="0">
              <a:solidFill>
                <a:srgbClr val="D1D5DB"/>
              </a:solidFill>
              <a:effectLst/>
              <a:latin typeface="Times New Roman" panose="02020603050405020304" pitchFamily="18" charset="0"/>
              <a:cs typeface="Times New Roman" panose="02020603050405020304" pitchFamily="18" charset="0"/>
            </a:endParaRPr>
          </a:p>
        </p:txBody>
      </p:sp>
      <p:sp>
        <p:nvSpPr>
          <p:cNvPr id="10" name="Freeform 10"/>
          <p:cNvSpPr/>
          <p:nvPr/>
        </p:nvSpPr>
        <p:spPr>
          <a:xfrm>
            <a:off x="1953149" y="174366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5" name="Freeform 2">
            <a:extLst>
              <a:ext uri="{FF2B5EF4-FFF2-40B4-BE49-F238E27FC236}">
                <a16:creationId xmlns:a16="http://schemas.microsoft.com/office/drawing/2014/main" id="{8E33A3FF-D2B5-4723-947E-E8B7FB8C602D}"/>
              </a:ext>
            </a:extLst>
          </p:cNvPr>
          <p:cNvSpPr/>
          <p:nvPr/>
        </p:nvSpPr>
        <p:spPr>
          <a:xfrm>
            <a:off x="2410420" y="2019300"/>
            <a:ext cx="972035" cy="79088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6"/>
            <a:stretch>
              <a:fillRect/>
            </a:stretch>
          </a:blipFill>
        </p:spPr>
      </p:sp>
    </p:spTree>
    <p:extLst>
      <p:ext uri="{BB962C8B-B14F-4D97-AF65-F5344CB8AC3E}">
        <p14:creationId xmlns:p14="http://schemas.microsoft.com/office/powerpoint/2010/main" val="1875855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5" name="Freeform 5"/>
          <p:cNvSpPr/>
          <p:nvPr/>
        </p:nvSpPr>
        <p:spPr>
          <a:xfrm>
            <a:off x="-2085766" y="8502137"/>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2"/>
            <a:stretch>
              <a:fillRect/>
            </a:stretch>
          </a:blipFill>
        </p:spPr>
      </p:sp>
      <p:sp>
        <p:nvSpPr>
          <p:cNvPr id="2" name="Freeform 2"/>
          <p:cNvSpPr/>
          <p:nvPr/>
        </p:nvSpPr>
        <p:spPr>
          <a:xfrm rot="8620763">
            <a:off x="-634601" y="-1742070"/>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3"/>
            <a:stretch>
              <a:fillRect/>
            </a:stretch>
          </a:blipFill>
        </p:spPr>
      </p:sp>
      <p:sp>
        <p:nvSpPr>
          <p:cNvPr id="14" name="Freeform 14"/>
          <p:cNvSpPr/>
          <p:nvPr/>
        </p:nvSpPr>
        <p:spPr>
          <a:xfrm>
            <a:off x="14859000" y="-4381500"/>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2"/>
            <a:stretch>
              <a:fillRect/>
            </a:stretch>
          </a:blipFill>
        </p:spPr>
      </p:sp>
      <p:sp>
        <p:nvSpPr>
          <p:cNvPr id="3" name="Rectangle 2"/>
          <p:cNvSpPr/>
          <p:nvPr/>
        </p:nvSpPr>
        <p:spPr>
          <a:xfrm>
            <a:off x="9019606" y="4958834"/>
            <a:ext cx="3324793" cy="369332"/>
          </a:xfrm>
          <a:prstGeom prst="rect">
            <a:avLst/>
          </a:prstGeom>
        </p:spPr>
        <p:txBody>
          <a:bodyPr wrap="square">
            <a:spAutoFit/>
          </a:bodyPr>
          <a:lstStyle/>
          <a:p>
            <a:r>
              <a:rPr lang="vi-VN" dirty="0">
                <a:solidFill>
                  <a:srgbClr val="D1D5DB"/>
                </a:solidFill>
              </a:rPr>
              <a:t> </a:t>
            </a:r>
            <a:endParaRPr lang="en-US" dirty="0"/>
          </a:p>
        </p:txBody>
      </p:sp>
      <p:pic>
        <p:nvPicPr>
          <p:cNvPr id="7172" name="Picture 4" descr="Trách nhiệm của người quản lý dự á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2" name="Rectangle 1"/>
          <p:cNvSpPr/>
          <p:nvPr/>
        </p:nvSpPr>
        <p:spPr>
          <a:xfrm>
            <a:off x="1447800" y="2700638"/>
            <a:ext cx="9601200" cy="5474256"/>
          </a:xfrm>
          <a:prstGeom prst="rect">
            <a:avLst/>
          </a:prstGeom>
        </p:spPr>
        <p:txBody>
          <a:bodyPr wrap="square">
            <a:spAutoFit/>
          </a:bodyPr>
          <a:lstStyle/>
          <a:p>
            <a:pPr marL="685800" indent="-685800" algn="just">
              <a:lnSpc>
                <a:spcPct val="200000"/>
              </a:lnSpc>
              <a:buFont typeface="Arial" panose="020B0604020202020204" pitchFamily="34" charset="0"/>
              <a:buChar char="•"/>
            </a:pPr>
            <a:r>
              <a:rPr lang="vi-VN" sz="3600" b="0" i="0">
                <a:solidFill>
                  <a:schemeClr val="bg1"/>
                </a:solidFill>
                <a:effectLst/>
                <a:latin typeface="+mj-lt"/>
              </a:rPr>
              <a:t>Quản lý dự án</a:t>
            </a:r>
            <a:endParaRPr lang="en-US" sz="3600">
              <a:solidFill>
                <a:schemeClr val="bg1"/>
              </a:solidFill>
              <a:latin typeface="+mj-lt"/>
            </a:endParaRPr>
          </a:p>
          <a:p>
            <a:pPr marL="685800" indent="-685800" algn="just">
              <a:lnSpc>
                <a:spcPct val="200000"/>
              </a:lnSpc>
              <a:buFont typeface="Arial" panose="020B0604020202020204" pitchFamily="34" charset="0"/>
              <a:buChar char="•"/>
            </a:pPr>
            <a:r>
              <a:rPr lang="vi-VN" sz="3600" b="0" i="0">
                <a:solidFill>
                  <a:schemeClr val="bg1"/>
                </a:solidFill>
                <a:effectLst/>
                <a:latin typeface="+mj-lt"/>
              </a:rPr>
              <a:t>Quản lý thời gian </a:t>
            </a:r>
            <a:endParaRPr lang="en-US" sz="3600" b="0" i="0">
              <a:solidFill>
                <a:schemeClr val="bg1"/>
              </a:solidFill>
              <a:effectLst/>
              <a:latin typeface="+mj-lt"/>
            </a:endParaRPr>
          </a:p>
          <a:p>
            <a:pPr marL="685800" indent="-685800" algn="just">
              <a:lnSpc>
                <a:spcPct val="200000"/>
              </a:lnSpc>
              <a:buFont typeface="Arial" panose="020B0604020202020204" pitchFamily="34" charset="0"/>
              <a:buChar char="•"/>
            </a:pPr>
            <a:r>
              <a:rPr lang="vi-VN" sz="3600" b="0" i="0">
                <a:solidFill>
                  <a:schemeClr val="bg1"/>
                </a:solidFill>
                <a:effectLst/>
                <a:latin typeface="+mj-lt"/>
              </a:rPr>
              <a:t>Quản lý con người </a:t>
            </a:r>
            <a:endParaRPr lang="en-US" sz="3600" b="0" i="0">
              <a:solidFill>
                <a:schemeClr val="bg1"/>
              </a:solidFill>
              <a:effectLst/>
              <a:latin typeface="+mj-lt"/>
            </a:endParaRPr>
          </a:p>
          <a:p>
            <a:pPr marL="685800" indent="-685800" algn="just">
              <a:lnSpc>
                <a:spcPct val="200000"/>
              </a:lnSpc>
              <a:buFont typeface="Arial" panose="020B0604020202020204" pitchFamily="34" charset="0"/>
              <a:buChar char="•"/>
            </a:pPr>
            <a:r>
              <a:rPr lang="vi-VN" sz="3600" b="0" i="0">
                <a:solidFill>
                  <a:schemeClr val="bg1"/>
                </a:solidFill>
                <a:effectLst/>
                <a:latin typeface="+mj-lt"/>
              </a:rPr>
              <a:t>Quản lý ngân sách </a:t>
            </a:r>
            <a:endParaRPr lang="en-US" sz="3600" b="0" i="0">
              <a:solidFill>
                <a:schemeClr val="bg1"/>
              </a:solidFill>
              <a:effectLst/>
              <a:latin typeface="+mj-lt"/>
            </a:endParaRPr>
          </a:p>
          <a:p>
            <a:pPr marL="685800" indent="-685800" algn="just">
              <a:lnSpc>
                <a:spcPct val="200000"/>
              </a:lnSpc>
              <a:buFont typeface="Arial" panose="020B0604020202020204" pitchFamily="34" charset="0"/>
              <a:buChar char="•"/>
            </a:pPr>
            <a:r>
              <a:rPr lang="vi-VN" sz="3600" b="0" i="0">
                <a:solidFill>
                  <a:schemeClr val="bg1"/>
                </a:solidFill>
                <a:effectLst/>
                <a:latin typeface="+mj-lt"/>
              </a:rPr>
              <a:t>Trách nhiệm đối với công việ</a:t>
            </a:r>
            <a:r>
              <a:rPr lang="en-US" sz="3600">
                <a:solidFill>
                  <a:schemeClr val="bg1"/>
                </a:solidFill>
                <a:latin typeface="+mj-lt"/>
              </a:rPr>
              <a:t>c</a:t>
            </a:r>
            <a:endParaRPr lang="en-US" sz="3600" dirty="0">
              <a:solidFill>
                <a:schemeClr val="bg1"/>
              </a:solidFill>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8A4C711F-34DB-4B21-8B92-03B0793B0A9A}"/>
              </a:ext>
            </a:extLst>
          </p:cNvPr>
          <p:cNvPicPr>
            <a:picLocks noChangeAspect="1"/>
          </p:cNvPicPr>
          <p:nvPr/>
        </p:nvPicPr>
        <p:blipFill>
          <a:blip r:embed="rId4"/>
          <a:stretch>
            <a:fillRect/>
          </a:stretch>
        </p:blipFill>
        <p:spPr>
          <a:xfrm>
            <a:off x="9734997" y="2696696"/>
            <a:ext cx="7899305" cy="5266203"/>
          </a:xfrm>
          <a:prstGeom prst="rect">
            <a:avLst/>
          </a:prstGeom>
        </p:spPr>
      </p:pic>
    </p:spTree>
    <p:extLst>
      <p:ext uri="{BB962C8B-B14F-4D97-AF65-F5344CB8AC3E}">
        <p14:creationId xmlns:p14="http://schemas.microsoft.com/office/powerpoint/2010/main" val="83457942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627433" y="3898361"/>
            <a:ext cx="12725400" cy="2031325"/>
          </a:xfrm>
          <a:prstGeom prst="rect">
            <a:avLst/>
          </a:prstGeom>
        </p:spPr>
        <p:txBody>
          <a:bodyPr wrap="square" lIns="0" tIns="0" rIns="0" bIns="0" rtlCol="0" anchor="t">
            <a:spAutoFit/>
          </a:bodyPr>
          <a:lstStyle/>
          <a:p>
            <a:pPr algn="ctr"/>
            <a:r>
              <a:rPr lang="en-US" sz="6600">
                <a:solidFill>
                  <a:schemeClr val="bg1"/>
                </a:solidFill>
                <a:latin typeface="Times New Roman" panose="02020603050405020304" pitchFamily="18" charset="0"/>
                <a:cs typeface="Times New Roman" panose="02020603050405020304" pitchFamily="18" charset="0"/>
              </a:rPr>
              <a:t>III,</a:t>
            </a:r>
            <a:r>
              <a:rPr lang="vi-VN" sz="6600">
                <a:solidFill>
                  <a:schemeClr val="bg1"/>
                </a:solidFill>
                <a:latin typeface="Times New Roman" panose="02020603050405020304" pitchFamily="18" charset="0"/>
                <a:cs typeface="Times New Roman" panose="02020603050405020304" pitchFamily="18" charset="0"/>
              </a:rPr>
              <a:t> </a:t>
            </a:r>
            <a:r>
              <a:rPr lang="vi-VN" sz="6600" dirty="0">
                <a:solidFill>
                  <a:schemeClr val="bg1"/>
                </a:solidFill>
                <a:latin typeface="Times New Roman" panose="02020603050405020304" pitchFamily="18" charset="0"/>
                <a:cs typeface="Times New Roman" panose="02020603050405020304" pitchFamily="18" charset="0"/>
              </a:rPr>
              <a:t>PHẠM VI ẢNH HƯỞNG CỦA NGƯỜI QUẢN LÝ</a:t>
            </a:r>
            <a:r>
              <a:rPr lang="en-US" sz="6600" dirty="0">
                <a:solidFill>
                  <a:schemeClr val="bg1"/>
                </a:solidFill>
                <a:latin typeface="Times New Roman" panose="02020603050405020304" pitchFamily="18" charset="0"/>
                <a:cs typeface="Times New Roman" panose="02020603050405020304" pitchFamily="18" charset="0"/>
              </a:rPr>
              <a:t> LÝ DỰ ÁN</a:t>
            </a:r>
          </a:p>
        </p:txBody>
      </p:sp>
      <p:sp>
        <p:nvSpPr>
          <p:cNvPr id="11" name="Freeform 11"/>
          <p:cNvSpPr/>
          <p:nvPr/>
        </p:nvSpPr>
        <p:spPr>
          <a:xfrm flipH="1">
            <a:off x="11658600" y="3695700"/>
            <a:ext cx="6412198" cy="994114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8" name="TextBox 8"/>
          <p:cNvSpPr txBox="1"/>
          <p:nvPr/>
        </p:nvSpPr>
        <p:spPr>
          <a:xfrm>
            <a:off x="3581400" y="936069"/>
            <a:ext cx="10515599" cy="1410001"/>
          </a:xfrm>
          <a:prstGeom prst="rect">
            <a:avLst/>
          </a:prstGeom>
        </p:spPr>
        <p:txBody>
          <a:bodyPr wrap="square" lIns="0" tIns="0" rIns="0" bIns="0" rtlCol="0" anchor="t">
            <a:spAutoFit/>
          </a:bodyPr>
          <a:lstStyle/>
          <a:p>
            <a:pPr lvl="0" algn="ctr">
              <a:lnSpc>
                <a:spcPts val="11788"/>
              </a:lnSpc>
              <a:spcBef>
                <a:spcPct val="0"/>
              </a:spcBef>
            </a:pPr>
            <a:r>
              <a:rPr lang="vi-VN" sz="9600">
                <a:solidFill>
                  <a:schemeClr val="bg1"/>
                </a:solidFill>
                <a:latin typeface="Times New Roman" panose="02020603050405020304" pitchFamily="18" charset="0"/>
                <a:cs typeface="Times New Roman" panose="02020603050405020304" pitchFamily="18" charset="0"/>
              </a:rPr>
              <a:t>1</a:t>
            </a:r>
            <a:r>
              <a:rPr lang="en-US" sz="9600">
                <a:solidFill>
                  <a:schemeClr val="bg1"/>
                </a:solidFill>
                <a:latin typeface="Times New Roman" panose="02020603050405020304" pitchFamily="18" charset="0"/>
                <a:cs typeface="Times New Roman" panose="02020603050405020304" pitchFamily="18" charset="0"/>
              </a:rPr>
              <a:t>.</a:t>
            </a:r>
            <a:r>
              <a:rPr lang="vi-VN" sz="9600">
                <a:solidFill>
                  <a:schemeClr val="bg1"/>
                </a:solidFill>
                <a:latin typeface="Times New Roman" panose="02020603050405020304" pitchFamily="18" charset="0"/>
                <a:cs typeface="Times New Roman" panose="02020603050405020304" pitchFamily="18" charset="0"/>
              </a:rPr>
              <a:t> </a:t>
            </a:r>
            <a:r>
              <a:rPr lang="vi-VN" sz="9600" dirty="0">
                <a:solidFill>
                  <a:schemeClr val="bg1"/>
                </a:solidFill>
                <a:latin typeface="Times New Roman" panose="02020603050405020304" pitchFamily="18" charset="0"/>
                <a:cs typeface="Times New Roman" panose="02020603050405020304" pitchFamily="18" charset="0"/>
              </a:rPr>
              <a:t>TỔNG QUAN</a:t>
            </a:r>
            <a:endParaRPr lang="en-US" sz="16373" dirty="0">
              <a:solidFill>
                <a:srgbClr val="FFFFFF"/>
              </a:solidFill>
              <a:latin typeface="Computer Says No"/>
            </a:endParaRPr>
          </a:p>
        </p:txBody>
      </p:sp>
      <p:sp>
        <p:nvSpPr>
          <p:cNvPr id="9" name="TextBox 9"/>
          <p:cNvSpPr txBox="1"/>
          <p:nvPr/>
        </p:nvSpPr>
        <p:spPr>
          <a:xfrm>
            <a:off x="1371601" y="3238500"/>
            <a:ext cx="8458404" cy="5170646"/>
          </a:xfrm>
          <a:prstGeom prst="rect">
            <a:avLst/>
          </a:prstGeom>
        </p:spPr>
        <p:txBody>
          <a:bodyPr wrap="square" lIns="0" tIns="0" rIns="0" bIns="0" rtlCol="0" anchor="t">
            <a:spAutoFit/>
          </a:bodyPr>
          <a:lstStyle/>
          <a:p>
            <a:pPr marL="685800" indent="-685800">
              <a:buFont typeface="Arial" panose="020B0604020202020204" pitchFamily="34" charset="0"/>
              <a:buChar char="•"/>
            </a:pPr>
            <a:r>
              <a:rPr lang="vi-VN" sz="4800" dirty="0">
                <a:solidFill>
                  <a:schemeClr val="bg1"/>
                </a:solidFill>
                <a:latin typeface="+mj-lt"/>
              </a:rPr>
              <a:t>Người quản lý dự án đảm nhận nhiều vai trò phản ánh trách nhiệm, năng lực và giá trị trong phạm vi ảnh hưởng của họ.</a:t>
            </a:r>
            <a:endParaRPr lang="en-US" sz="4800" dirty="0">
              <a:solidFill>
                <a:schemeClr val="bg1"/>
              </a:solidFill>
              <a:latin typeface="+mj-lt"/>
            </a:endParaRPr>
          </a:p>
          <a:p>
            <a:pPr marL="685800" indent="-685800">
              <a:buFont typeface="Arial" panose="020B0604020202020204" pitchFamily="34" charset="0"/>
              <a:buChar char="•"/>
            </a:pPr>
            <a:r>
              <a:rPr lang="vi-VN" sz="4800" dirty="0">
                <a:solidFill>
                  <a:schemeClr val="bg1"/>
                </a:solidFill>
                <a:latin typeface="+mj-lt"/>
              </a:rPr>
              <a:t>Các vai trò này được mô tả trong Hình 3-1, với sự thống nhất là mục tiêu chính.</a:t>
            </a:r>
          </a:p>
        </p:txBody>
      </p:sp>
      <p:pic>
        <p:nvPicPr>
          <p:cNvPr id="10" name="Picture 9">
            <a:extLst>
              <a:ext uri="{FF2B5EF4-FFF2-40B4-BE49-F238E27FC236}">
                <a16:creationId xmlns:a16="http://schemas.microsoft.com/office/drawing/2014/main" id="{1708C21A-C9ED-4AD6-8C78-F9A2F91EB0BF}"/>
              </a:ext>
            </a:extLst>
          </p:cNvPr>
          <p:cNvPicPr/>
          <p:nvPr/>
        </p:nvPicPr>
        <p:blipFill>
          <a:blip r:embed="rId2"/>
          <a:stretch>
            <a:fillRect/>
          </a:stretch>
        </p:blipFill>
        <p:spPr>
          <a:xfrm>
            <a:off x="10116790" y="3260035"/>
            <a:ext cx="6799609" cy="5328522"/>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a:off x="9936551" y="2689706"/>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3"/>
            <a:stretch>
              <a:fillRect/>
            </a:stretch>
          </a:blipFill>
        </p:spPr>
      </p:sp>
      <p:sp>
        <p:nvSpPr>
          <p:cNvPr id="3" name="TextBox 3"/>
          <p:cNvSpPr txBox="1"/>
          <p:nvPr/>
        </p:nvSpPr>
        <p:spPr>
          <a:xfrm>
            <a:off x="838200" y="1010689"/>
            <a:ext cx="16303404" cy="1308050"/>
          </a:xfrm>
          <a:prstGeom prst="rect">
            <a:avLst/>
          </a:prstGeom>
        </p:spPr>
        <p:txBody>
          <a:bodyPr wrap="square" lIns="0" tIns="0" rIns="0" bIns="0" rtlCol="0" anchor="t">
            <a:spAutoFit/>
          </a:bodyPr>
          <a:lstStyle/>
          <a:p>
            <a:pPr lvl="0" algn="ctr">
              <a:lnSpc>
                <a:spcPts val="10150"/>
              </a:lnSpc>
              <a:spcBef>
                <a:spcPct val="0"/>
              </a:spcBef>
            </a:pPr>
            <a:r>
              <a:rPr lang="vi-VN" sz="8800">
                <a:solidFill>
                  <a:srgbClr val="FFFFFF"/>
                </a:solidFill>
                <a:latin typeface="+mj-lt"/>
              </a:rPr>
              <a:t>2</a:t>
            </a:r>
            <a:r>
              <a:rPr lang="en-US" sz="8800">
                <a:solidFill>
                  <a:srgbClr val="FFFFFF"/>
                </a:solidFill>
                <a:latin typeface="+mj-lt"/>
              </a:rPr>
              <a:t>.</a:t>
            </a:r>
            <a:r>
              <a:rPr lang="vi-VN" sz="8800">
                <a:solidFill>
                  <a:srgbClr val="FFFFFF"/>
                </a:solidFill>
                <a:latin typeface="+mj-lt"/>
              </a:rPr>
              <a:t> </a:t>
            </a:r>
            <a:r>
              <a:rPr lang="vi-VN" sz="8800" dirty="0">
                <a:solidFill>
                  <a:srgbClr val="FFFFFF"/>
                </a:solidFill>
                <a:latin typeface="+mj-lt"/>
              </a:rPr>
              <a:t>QUẢN LÝ DỰ ÁN</a:t>
            </a:r>
            <a:endParaRPr lang="en-US" sz="11800" dirty="0">
              <a:solidFill>
                <a:schemeClr val="bg1"/>
              </a:solidFill>
              <a:latin typeface="+mj-lt"/>
            </a:endParaRPr>
          </a:p>
        </p:txBody>
      </p:sp>
      <p:sp>
        <p:nvSpPr>
          <p:cNvPr id="4" name="TextBox 4"/>
          <p:cNvSpPr txBox="1"/>
          <p:nvPr/>
        </p:nvSpPr>
        <p:spPr>
          <a:xfrm>
            <a:off x="1467761" y="3627266"/>
            <a:ext cx="10515600" cy="4062651"/>
          </a:xfrm>
          <a:prstGeom prst="rect">
            <a:avLst/>
          </a:prstGeom>
        </p:spPr>
        <p:txBody>
          <a:bodyPr wrap="square" lIns="0" tIns="0" rIns="0" bIns="0" rtlCol="0" anchor="t">
            <a:spAutoFit/>
          </a:bodyPr>
          <a:lstStyle/>
          <a:p>
            <a:r>
              <a:rPr lang="vi-VN" sz="4400" dirty="0">
                <a:solidFill>
                  <a:srgbClr val="FFFFFF"/>
                </a:solidFill>
                <a:latin typeface="+mj-lt"/>
              </a:rPr>
              <a:t>Đứng đầu đội ngũ dự án, cân bằng ràng buộc cạnh tranh và tài nguyên. Sử dụng kỹ năng giao tiếp và quản lý con người để đạt được sự thống nhất. Nghiên cứu chỉ ra rằng kỹ năng quan hệ và giao tiếp xuất sắc quan trọng cho quản lý dự án thành công.</a:t>
            </a:r>
          </a:p>
        </p:txBody>
      </p:sp>
      <p:sp>
        <p:nvSpPr>
          <p:cNvPr id="5" name="AutoShape 5"/>
          <p:cNvSpPr/>
          <p:nvPr/>
        </p:nvSpPr>
        <p:spPr>
          <a:xfrm flipV="1">
            <a:off x="1451196" y="9029700"/>
            <a:ext cx="6920742" cy="19050"/>
          </a:xfrm>
          <a:prstGeom prst="line">
            <a:avLst/>
          </a:prstGeom>
          <a:ln w="38100" cap="flat">
            <a:solidFill>
              <a:srgbClr val="FFFFFF"/>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4419600" y="1485900"/>
            <a:ext cx="11843965" cy="1105880"/>
          </a:xfrm>
          <a:prstGeom prst="rect">
            <a:avLst/>
          </a:prstGeom>
        </p:spPr>
        <p:txBody>
          <a:bodyPr wrap="square" lIns="0" tIns="0" rIns="0" bIns="0" rtlCol="0" anchor="t">
            <a:spAutoFit/>
          </a:bodyPr>
          <a:lstStyle/>
          <a:p>
            <a:pPr algn="just">
              <a:lnSpc>
                <a:spcPts val="8235"/>
              </a:lnSpc>
              <a:spcBef>
                <a:spcPct val="0"/>
              </a:spcBef>
            </a:pPr>
            <a:r>
              <a:rPr lang="vi-VN" sz="9600">
                <a:solidFill>
                  <a:srgbClr val="FFFFFF"/>
                </a:solidFill>
                <a:latin typeface="+mj-lt"/>
              </a:rPr>
              <a:t>3</a:t>
            </a:r>
            <a:r>
              <a:rPr lang="en-US" sz="9600">
                <a:solidFill>
                  <a:srgbClr val="FFFFFF"/>
                </a:solidFill>
                <a:latin typeface="+mj-lt"/>
              </a:rPr>
              <a:t>.</a:t>
            </a:r>
            <a:r>
              <a:rPr lang="vi-VN" sz="9600">
                <a:solidFill>
                  <a:srgbClr val="FFFFFF"/>
                </a:solidFill>
                <a:latin typeface="+mj-lt"/>
              </a:rPr>
              <a:t> TỔ CHỨC</a:t>
            </a:r>
            <a:endParaRPr lang="vi-VN" sz="9600" dirty="0">
              <a:solidFill>
                <a:srgbClr val="FFFFFF"/>
              </a:solidFill>
              <a:latin typeface="+mj-lt"/>
            </a:endParaRPr>
          </a:p>
        </p:txBody>
      </p:sp>
      <p:sp>
        <p:nvSpPr>
          <p:cNvPr id="8" name="TextBox 8"/>
          <p:cNvSpPr txBox="1"/>
          <p:nvPr/>
        </p:nvSpPr>
        <p:spPr>
          <a:xfrm>
            <a:off x="272955" y="3314700"/>
            <a:ext cx="10232418" cy="4852739"/>
          </a:xfrm>
          <a:prstGeom prst="rect">
            <a:avLst/>
          </a:prstGeom>
        </p:spPr>
        <p:txBody>
          <a:bodyPr wrap="square" lIns="0" tIns="0" rIns="0" bIns="0" rtlCol="0" anchor="t">
            <a:spAutoFit/>
          </a:bodyPr>
          <a:lstStyle/>
          <a:p>
            <a:pPr marL="685800" indent="-685800">
              <a:lnSpc>
                <a:spcPct val="150000"/>
              </a:lnSpc>
              <a:buFont typeface="Arial" panose="020B0604020202020204" pitchFamily="34" charset="0"/>
              <a:buChar char="•"/>
            </a:pPr>
            <a:r>
              <a:rPr lang="vi-VN" sz="5400" dirty="0">
                <a:solidFill>
                  <a:srgbClr val="FFFFFF"/>
                </a:solidFill>
                <a:latin typeface="+mj-lt"/>
              </a:rPr>
              <a:t>Tương tác với các người quản lý dự án khác để đáp ứng mục tiêu. </a:t>
            </a:r>
          </a:p>
          <a:p>
            <a:pPr marL="685800" indent="-685800">
              <a:lnSpc>
                <a:spcPct val="150000"/>
              </a:lnSpc>
              <a:buFont typeface="Arial" panose="020B0604020202020204" pitchFamily="34" charset="0"/>
              <a:buChar char="•"/>
            </a:pPr>
            <a:r>
              <a:rPr lang="vi-VN" sz="5400" dirty="0">
                <a:solidFill>
                  <a:srgbClr val="FFFFFF"/>
                </a:solidFill>
                <a:latin typeface="+mj-lt"/>
              </a:rPr>
              <a:t>Duy trì mối quan hệ trong tổ chức và làm việc với nhà tài trợ dự án</a:t>
            </a:r>
            <a:r>
              <a:rPr lang="en-US" sz="5400" dirty="0">
                <a:solidFill>
                  <a:srgbClr val="FFFFFF"/>
                </a:solidFill>
                <a:latin typeface="+mj-lt"/>
              </a:rPr>
              <a:t>.</a:t>
            </a:r>
            <a:endParaRPr lang="vi-VN" sz="5400" b="0" i="0" dirty="0">
              <a:solidFill>
                <a:srgbClr val="D1D5DB"/>
              </a:solidFill>
              <a:effectLst/>
              <a:latin typeface="+mj-lt"/>
            </a:endParaRPr>
          </a:p>
        </p:txBody>
      </p:sp>
      <p:pic>
        <p:nvPicPr>
          <p:cNvPr id="1028" name="Picture 4" descr="Phân biệt 5 loại mô hình tổ chức doanh nghiệp phổ biến hiện nay - Base  Resources">
            <a:extLst>
              <a:ext uri="{FF2B5EF4-FFF2-40B4-BE49-F238E27FC236}">
                <a16:creationId xmlns:a16="http://schemas.microsoft.com/office/drawing/2014/main" id="{729BAD0A-32B8-49CC-A5E5-52B693665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5200" y="3771900"/>
            <a:ext cx="6760182" cy="457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r="-39749"/>
              </a:stretch>
            </a:blipFill>
          </p:spPr>
        </p:sp>
      </p:grpSp>
      <p:sp>
        <p:nvSpPr>
          <p:cNvPr id="6" name="Freeform 6"/>
          <p:cNvSpPr/>
          <p:nvPr/>
        </p:nvSpPr>
        <p:spPr>
          <a:xfrm flipH="1">
            <a:off x="16258144" y="916725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8361371" y="569793"/>
            <a:ext cx="10008972" cy="1354217"/>
          </a:xfrm>
          <a:prstGeom prst="rect">
            <a:avLst/>
          </a:prstGeom>
        </p:spPr>
        <p:txBody>
          <a:bodyPr wrap="square" lIns="0" tIns="0" rIns="0" bIns="0" rtlCol="0" anchor="t">
            <a:spAutoFit/>
          </a:bodyPr>
          <a:lstStyle/>
          <a:p>
            <a:pPr lvl="0">
              <a:spcBef>
                <a:spcPct val="0"/>
              </a:spcBef>
            </a:pPr>
            <a:r>
              <a:rPr lang="en-US" sz="8800">
                <a:solidFill>
                  <a:schemeClr val="bg1"/>
                </a:solidFill>
                <a:latin typeface="Times New Roman" panose="02020603050405020304" pitchFamily="18" charset="0"/>
                <a:cs typeface="Times New Roman" panose="02020603050405020304" pitchFamily="18" charset="0"/>
              </a:rPr>
              <a:t>4. </a:t>
            </a:r>
            <a:r>
              <a:rPr lang="vi-VN" sz="8800" dirty="0">
                <a:solidFill>
                  <a:schemeClr val="bg1"/>
                </a:solidFill>
                <a:latin typeface="Times New Roman" panose="02020603050405020304" pitchFamily="18" charset="0"/>
                <a:cs typeface="Times New Roman" panose="02020603050405020304" pitchFamily="18" charset="0"/>
              </a:rPr>
              <a:t>CÔNG NGHỆ</a:t>
            </a:r>
            <a:r>
              <a:rPr lang="en-US" sz="8800" dirty="0">
                <a:solidFill>
                  <a:schemeClr val="bg1"/>
                </a:solidFill>
                <a:latin typeface="Times New Roman" panose="02020603050405020304" pitchFamily="18" charset="0"/>
                <a:cs typeface="Times New Roman" panose="02020603050405020304" pitchFamily="18" charset="0"/>
              </a:rPr>
              <a:t>:</a:t>
            </a:r>
          </a:p>
        </p:txBody>
      </p:sp>
      <p:sp>
        <p:nvSpPr>
          <p:cNvPr id="5" name="TextBox 5"/>
          <p:cNvSpPr txBox="1"/>
          <p:nvPr/>
        </p:nvSpPr>
        <p:spPr>
          <a:xfrm>
            <a:off x="7814432" y="2496541"/>
            <a:ext cx="10473568" cy="6771084"/>
          </a:xfrm>
          <a:prstGeom prst="rect">
            <a:avLst/>
          </a:prstGeom>
        </p:spPr>
        <p:txBody>
          <a:bodyPr wrap="square" lIns="0" tIns="0" rIns="0" bIns="0" rtlCol="0" anchor="t">
            <a:spAutoFit/>
          </a:bodyPr>
          <a:lstStyle/>
          <a:p>
            <a:r>
              <a:rPr lang="vi-VN" sz="4000" dirty="0">
                <a:solidFill>
                  <a:schemeClr val="bg1"/>
                </a:solidFill>
                <a:latin typeface="+mj-lt"/>
              </a:rPr>
              <a:t>Luôn cập nhật với xu hướng ngành và ứng dụng thông tin này vào dự án. </a:t>
            </a:r>
          </a:p>
          <a:p>
            <a:pPr marL="571500" indent="-571500">
              <a:buFont typeface="Arial" panose="020B0604020202020204" pitchFamily="34" charset="0"/>
              <a:buChar char="•"/>
            </a:pPr>
            <a:r>
              <a:rPr lang="vi-VN" sz="4000" dirty="0">
                <a:solidFill>
                  <a:schemeClr val="bg1"/>
                </a:solidFill>
                <a:latin typeface="+mj-lt"/>
              </a:rPr>
              <a:t>Phát triển sản phẩm và công nghệ</a:t>
            </a:r>
            <a:endParaRPr lang="en-US" sz="4000" dirty="0">
              <a:solidFill>
                <a:schemeClr val="bg1"/>
              </a:solidFill>
              <a:latin typeface="+mj-lt"/>
            </a:endParaRPr>
          </a:p>
          <a:p>
            <a:pPr marL="571500" lvl="0" indent="-571500">
              <a:buFont typeface="Arial" panose="020B0604020202020204" pitchFamily="34" charset="0"/>
              <a:buChar char="•"/>
            </a:pPr>
            <a:r>
              <a:rPr lang="vi-VN" sz="4000" dirty="0">
                <a:solidFill>
                  <a:schemeClr val="bg1"/>
                </a:solidFill>
                <a:latin typeface="+mj-lt"/>
              </a:rPr>
              <a:t>Những ngóc ngách thị trường mới và đang thay đổi</a:t>
            </a:r>
          </a:p>
          <a:p>
            <a:pPr marL="571500" indent="-571500">
              <a:buFont typeface="Arial" panose="020B0604020202020204" pitchFamily="34" charset="0"/>
              <a:buChar char="•"/>
            </a:pPr>
            <a:r>
              <a:rPr lang="vi-VN" sz="4000" dirty="0">
                <a:solidFill>
                  <a:schemeClr val="bg1"/>
                </a:solidFill>
                <a:latin typeface="+mj-lt"/>
              </a:rPr>
              <a:t>Tiêu chuẩn (ví dụ: quản lý dự án, quản lý chất lượng, quản lý bảo mật thông tin);</a:t>
            </a:r>
            <a:endParaRPr lang="en-US" sz="4000" dirty="0">
              <a:solidFill>
                <a:schemeClr val="bg1"/>
              </a:solidFill>
              <a:latin typeface="+mj-lt"/>
            </a:endParaRPr>
          </a:p>
          <a:p>
            <a:pPr marL="571500" lvl="0" indent="-571500">
              <a:buFont typeface="Arial" panose="020B0604020202020204" pitchFamily="34" charset="0"/>
              <a:buChar char="•"/>
            </a:pPr>
            <a:r>
              <a:rPr lang="vi-VN" sz="4000" dirty="0">
                <a:solidFill>
                  <a:schemeClr val="bg1"/>
                </a:solidFill>
                <a:latin typeface="+mj-lt"/>
              </a:rPr>
              <a:t>Công cụ hỗ trợ kỹ thuật</a:t>
            </a:r>
          </a:p>
          <a:p>
            <a:pPr marL="571500" indent="-571500">
              <a:buFont typeface="Arial" panose="020B0604020202020204" pitchFamily="34" charset="0"/>
              <a:buChar char="•"/>
            </a:pPr>
            <a:r>
              <a:rPr lang="vi-VN" sz="4000" dirty="0">
                <a:solidFill>
                  <a:schemeClr val="bg1"/>
                </a:solidFill>
                <a:latin typeface="+mj-lt"/>
              </a:rPr>
              <a:t>Lực lượng kinh tế tác động tới dự án trước mắt.</a:t>
            </a:r>
            <a:endParaRPr lang="en-US" sz="4000" dirty="0">
              <a:solidFill>
                <a:schemeClr val="bg1"/>
              </a:solidFill>
              <a:latin typeface="+mj-lt"/>
            </a:endParaRPr>
          </a:p>
          <a:p>
            <a:pPr marL="571500" lvl="0" indent="-571500">
              <a:buFont typeface="Arial" panose="020B0604020202020204" pitchFamily="34" charset="0"/>
              <a:buChar char="•"/>
            </a:pPr>
            <a:r>
              <a:rPr lang="vi-VN" sz="4000" dirty="0">
                <a:solidFill>
                  <a:schemeClr val="bg1"/>
                </a:solidFill>
                <a:latin typeface="+mj-lt"/>
              </a:rPr>
              <a:t>Ảnh hưởng đến kỷ luật quản lý dự án</a:t>
            </a:r>
            <a:r>
              <a:rPr lang="en-US" sz="4000" dirty="0">
                <a:solidFill>
                  <a:schemeClr val="bg1"/>
                </a:solidFill>
                <a:latin typeface="+mj-lt"/>
              </a:rPr>
              <a:t>.</a:t>
            </a:r>
            <a:endParaRPr lang="vi-VN" sz="4000" dirty="0">
              <a:solidFill>
                <a:schemeClr val="bg1"/>
              </a:solidFill>
              <a:latin typeface="+mj-lt"/>
            </a:endParaRPr>
          </a:p>
          <a:p>
            <a:pPr marL="571500" indent="-571500">
              <a:buFont typeface="Arial" panose="020B0604020202020204" pitchFamily="34" charset="0"/>
              <a:buChar char="•"/>
            </a:pPr>
            <a:r>
              <a:rPr lang="vi-VN" sz="4000" dirty="0">
                <a:solidFill>
                  <a:schemeClr val="bg1"/>
                </a:solidFill>
                <a:latin typeface="+mj-lt"/>
              </a:rPr>
              <a:t>Chiến lược cải tiến quy trình và tính bền vững.</a:t>
            </a:r>
            <a:endParaRPr lang="en-US" sz="4000" dirty="0">
              <a:solidFill>
                <a:schemeClr val="bg1"/>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dirty="0"/>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729127" y="1911396"/>
            <a:ext cx="12908650" cy="1025987"/>
          </a:xfrm>
          <a:prstGeom prst="rect">
            <a:avLst/>
          </a:prstGeom>
        </p:spPr>
        <p:txBody>
          <a:bodyPr wrap="square" lIns="0" tIns="0" rIns="0" bIns="0" rtlCol="0" anchor="t">
            <a:spAutoFit/>
          </a:bodyPr>
          <a:lstStyle/>
          <a:p>
            <a:pPr lvl="0" algn="ctr">
              <a:lnSpc>
                <a:spcPts val="8435"/>
              </a:lnSpc>
              <a:spcBef>
                <a:spcPct val="0"/>
              </a:spcBef>
            </a:pPr>
            <a:r>
              <a:rPr lang="vi-VN" sz="6600">
                <a:solidFill>
                  <a:schemeClr val="bg1"/>
                </a:solidFill>
                <a:latin typeface="+mj-lt"/>
              </a:rPr>
              <a:t>5</a:t>
            </a:r>
            <a:r>
              <a:rPr lang="en-US" sz="6600">
                <a:solidFill>
                  <a:schemeClr val="bg1"/>
                </a:solidFill>
                <a:latin typeface="+mj-lt"/>
              </a:rPr>
              <a:t>. </a:t>
            </a:r>
            <a:r>
              <a:rPr lang="vi-VN" sz="6600">
                <a:solidFill>
                  <a:schemeClr val="bg1"/>
                </a:solidFill>
                <a:latin typeface="+mj-lt"/>
              </a:rPr>
              <a:t>K</a:t>
            </a:r>
            <a:r>
              <a:rPr lang="en-US" sz="6600">
                <a:solidFill>
                  <a:schemeClr val="bg1"/>
                </a:solidFill>
                <a:latin typeface="+mj-lt"/>
              </a:rPr>
              <a:t>Ỹ</a:t>
            </a:r>
            <a:r>
              <a:rPr lang="vi-VN" sz="6600">
                <a:solidFill>
                  <a:schemeClr val="bg1"/>
                </a:solidFill>
                <a:latin typeface="+mj-lt"/>
              </a:rPr>
              <a:t> </a:t>
            </a:r>
            <a:r>
              <a:rPr lang="vi-VN" sz="6600" dirty="0">
                <a:solidFill>
                  <a:schemeClr val="bg1"/>
                </a:solidFill>
                <a:latin typeface="+mj-lt"/>
              </a:rPr>
              <a:t>THUẬT </a:t>
            </a:r>
            <a:r>
              <a:rPr lang="vi-VN" sz="6600">
                <a:solidFill>
                  <a:schemeClr val="bg1"/>
                </a:solidFill>
                <a:latin typeface="+mj-lt"/>
              </a:rPr>
              <a:t>CHUYÊN NGHIỆP</a:t>
            </a:r>
            <a:endParaRPr lang="en-US" sz="6600" dirty="0">
              <a:solidFill>
                <a:schemeClr val="bg1"/>
              </a:solidFill>
              <a:latin typeface="+mj-lt"/>
            </a:endParaRPr>
          </a:p>
        </p:txBody>
      </p:sp>
      <p:sp>
        <p:nvSpPr>
          <p:cNvPr id="10" name="Freeform 10"/>
          <p:cNvSpPr/>
          <p:nvPr/>
        </p:nvSpPr>
        <p:spPr>
          <a:xfrm>
            <a:off x="1953149" y="174366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5" name="Freeform 2">
            <a:extLst>
              <a:ext uri="{FF2B5EF4-FFF2-40B4-BE49-F238E27FC236}">
                <a16:creationId xmlns:a16="http://schemas.microsoft.com/office/drawing/2014/main" id="{8E33A3FF-D2B5-4723-947E-E8B7FB8C602D}"/>
              </a:ext>
            </a:extLst>
          </p:cNvPr>
          <p:cNvSpPr/>
          <p:nvPr/>
        </p:nvSpPr>
        <p:spPr>
          <a:xfrm>
            <a:off x="2438400" y="1946850"/>
            <a:ext cx="972035" cy="79088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6"/>
            <a:stretch>
              <a:fillRect/>
            </a:stretch>
          </a:blipFill>
        </p:spPr>
      </p:sp>
      <p:sp>
        <p:nvSpPr>
          <p:cNvPr id="7" name="TextBox 6">
            <a:extLst>
              <a:ext uri="{FF2B5EF4-FFF2-40B4-BE49-F238E27FC236}">
                <a16:creationId xmlns:a16="http://schemas.microsoft.com/office/drawing/2014/main" id="{DAED4547-EF40-4B90-91DE-06C52A7318E3}"/>
              </a:ext>
            </a:extLst>
          </p:cNvPr>
          <p:cNvSpPr txBox="1"/>
          <p:nvPr/>
        </p:nvSpPr>
        <p:spPr>
          <a:xfrm>
            <a:off x="1922369" y="4269661"/>
            <a:ext cx="8181451" cy="367504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dirty="0" err="1">
                <a:solidFill>
                  <a:schemeClr val="bg1"/>
                </a:solidFill>
                <a:latin typeface="Times New Roman" panose="02020603050405020304" pitchFamily="18" charset="0"/>
                <a:cs typeface="Times New Roman" panose="02020603050405020304" pitchFamily="18" charset="0"/>
              </a:rPr>
              <a:t>Chuyển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giao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tích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hợp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kiến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thức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liên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quan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đến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nghề</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quản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lý</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dự</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án</a:t>
            </a:r>
            <a:r>
              <a:rPr lang="en-US" sz="4000" dirty="0">
                <a:solidFill>
                  <a:schemeClr val="bg1"/>
                </a:solidFill>
                <a:latin typeface="Times New Roman" panose="02020603050405020304" pitchFamily="18" charset="0"/>
                <a:cs typeface="Times New Roman" panose="02020603050405020304" pitchFamily="18" charset="0"/>
              </a:rPr>
              <a:t>.</a:t>
            </a:r>
          </a:p>
          <a:p>
            <a:pPr marL="571500" indent="-571500">
              <a:lnSpc>
                <a:spcPct val="150000"/>
              </a:lnSpc>
              <a:buFont typeface="Arial" panose="020B0604020202020204" pitchFamily="34" charset="0"/>
              <a:buChar char="•"/>
            </a:pPr>
            <a:r>
              <a:rPr lang="en-US" sz="4000" dirty="0" err="1">
                <a:solidFill>
                  <a:schemeClr val="bg1"/>
                </a:solidFill>
                <a:latin typeface="Times New Roman" panose="02020603050405020304" pitchFamily="18" charset="0"/>
                <a:cs typeface="Times New Roman" panose="02020603050405020304" pitchFamily="18" charset="0"/>
              </a:rPr>
              <a:t>Tham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tạo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giáo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dục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trong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nghề</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lĩnh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vực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liên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quan</a:t>
            </a:r>
            <a:r>
              <a:rPr lang="en-US" sz="4000" dirty="0">
                <a:solidFill>
                  <a:schemeClr val="bg1"/>
                </a:solidFill>
                <a:latin typeface="Times New Roman" panose="02020603050405020304" pitchFamily="18" charset="0"/>
                <a:cs typeface="Times New Roman" panose="02020603050405020304" pitchFamily="18" charset="0"/>
              </a:rPr>
              <a:t>.</a:t>
            </a:r>
          </a:p>
        </p:txBody>
      </p:sp>
      <p:pic>
        <p:nvPicPr>
          <p:cNvPr id="1026" name="Picture 2" descr="02 hình thức quản lý dự án ứng dụng CNTT áp dụng từ 01/01/2020">
            <a:extLst>
              <a:ext uri="{FF2B5EF4-FFF2-40B4-BE49-F238E27FC236}">
                <a16:creationId xmlns:a16="http://schemas.microsoft.com/office/drawing/2014/main" id="{06715CE2-55EF-42F6-AF77-1A29CB96AC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142" y="4499675"/>
            <a:ext cx="5443635" cy="37699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a:off x="-810232" y="469756"/>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5105400" y="1502591"/>
            <a:ext cx="7352038" cy="1820883"/>
          </a:xfrm>
          <a:prstGeom prst="rect">
            <a:avLst/>
          </a:prstGeom>
        </p:spPr>
        <p:txBody>
          <a:bodyPr lIns="0" tIns="0" rIns="0" bIns="0" rtlCol="0" anchor="t">
            <a:spAutoFit/>
          </a:bodyPr>
          <a:lstStyle/>
          <a:p>
            <a:pPr marL="0" lvl="0" indent="0" algn="ctr">
              <a:lnSpc>
                <a:spcPts val="11788"/>
              </a:lnSpc>
              <a:spcBef>
                <a:spcPct val="0"/>
              </a:spcBef>
            </a:pPr>
            <a:r>
              <a:rPr lang="en-US" sz="13600">
                <a:solidFill>
                  <a:schemeClr val="bg1"/>
                </a:solidFill>
                <a:latin typeface="Times New Roman" panose="02020603050405020304" pitchFamily="18" charset="0"/>
                <a:cs typeface="Times New Roman" panose="02020603050405020304" pitchFamily="18" charset="0"/>
              </a:rPr>
              <a:t>NHÓM</a:t>
            </a:r>
            <a:r>
              <a:rPr lang="vi-VN" sz="13600">
                <a:solidFill>
                  <a:schemeClr val="bg1"/>
                </a:solidFill>
                <a:latin typeface="Times New Roman" panose="02020603050405020304" pitchFamily="18" charset="0"/>
                <a:cs typeface="Times New Roman" panose="02020603050405020304" pitchFamily="18" charset="0"/>
              </a:rPr>
              <a:t> </a:t>
            </a:r>
            <a:r>
              <a:rPr lang="en-US" sz="13600">
                <a:solidFill>
                  <a:schemeClr val="bg1"/>
                </a:solidFill>
                <a:latin typeface="Times New Roman" panose="02020603050405020304" pitchFamily="18" charset="0"/>
                <a:cs typeface="Times New Roman" panose="02020603050405020304" pitchFamily="18" charset="0"/>
              </a:rPr>
              <a:t>7</a:t>
            </a:r>
            <a:r>
              <a:rPr lang="vi-VN" sz="23500">
                <a:solidFill>
                  <a:schemeClr val="bg1"/>
                </a:solidFill>
                <a:latin typeface="Computer Says No"/>
              </a:rPr>
              <a:t> </a:t>
            </a:r>
            <a:r>
              <a:rPr lang="vi-VN" sz="16373">
                <a:solidFill>
                  <a:schemeClr val="bg1"/>
                </a:solidFill>
                <a:latin typeface="Computer Says No"/>
              </a:rPr>
              <a:t> </a:t>
            </a:r>
            <a:r>
              <a:rPr lang="en-US" sz="16373">
                <a:solidFill>
                  <a:srgbClr val="FFFFFF"/>
                </a:solidFill>
                <a:latin typeface="Computer Says No"/>
              </a:rPr>
              <a:t> </a:t>
            </a:r>
            <a:endParaRPr lang="en-US" sz="16373" dirty="0">
              <a:solidFill>
                <a:srgbClr val="FFFFFF"/>
              </a:solidFill>
              <a:latin typeface="Computer Says No"/>
            </a:endParaRPr>
          </a:p>
        </p:txBody>
      </p:sp>
      <p:sp>
        <p:nvSpPr>
          <p:cNvPr id="9" name="TextBox 9"/>
          <p:cNvSpPr txBox="1"/>
          <p:nvPr/>
        </p:nvSpPr>
        <p:spPr>
          <a:xfrm>
            <a:off x="1469188" y="4405264"/>
            <a:ext cx="10589650" cy="3748655"/>
          </a:xfrm>
          <a:prstGeom prst="rect">
            <a:avLst/>
          </a:prstGeom>
        </p:spPr>
        <p:txBody>
          <a:bodyPr lIns="0" tIns="0" rIns="0" bIns="0" rtlCol="0" anchor="t">
            <a:spAutoFit/>
          </a:bodyPr>
          <a:lstStyle/>
          <a:p>
            <a:pPr>
              <a:lnSpc>
                <a:spcPts val="7407"/>
              </a:lnSpc>
            </a:pPr>
            <a:r>
              <a:rPr lang="en-US" sz="5291" dirty="0" err="1">
                <a:solidFill>
                  <a:srgbClr val="FFFFFF"/>
                </a:solidFill>
                <a:latin typeface="Times New Roman" panose="02020603050405020304" pitchFamily="18" charset="0"/>
                <a:cs typeface="Times New Roman" panose="02020603050405020304" pitchFamily="18" charset="0"/>
              </a:rPr>
              <a:t>Nguyễn</a:t>
            </a:r>
            <a:r>
              <a:rPr lang="en-US" sz="5291" dirty="0">
                <a:solidFill>
                  <a:srgbClr val="FFFFFF"/>
                </a:solidFill>
                <a:latin typeface="Times New Roman" panose="02020603050405020304" pitchFamily="18" charset="0"/>
                <a:cs typeface="Times New Roman" panose="02020603050405020304" pitchFamily="18" charset="0"/>
              </a:rPr>
              <a:t> Anh </a:t>
            </a:r>
            <a:r>
              <a:rPr lang="en-US" sz="5291" err="1">
                <a:solidFill>
                  <a:srgbClr val="FFFFFF"/>
                </a:solidFill>
                <a:latin typeface="Times New Roman" panose="02020603050405020304" pitchFamily="18" charset="0"/>
                <a:cs typeface="Times New Roman" panose="02020603050405020304" pitchFamily="18" charset="0"/>
              </a:rPr>
              <a:t>Tới</a:t>
            </a:r>
            <a:r>
              <a:rPr lang="en-US" sz="5291">
                <a:solidFill>
                  <a:srgbClr val="FFFFFF"/>
                </a:solidFill>
                <a:latin typeface="Times New Roman" panose="02020603050405020304" pitchFamily="18" charset="0"/>
                <a:cs typeface="Times New Roman" panose="02020603050405020304" pitchFamily="18" charset="0"/>
              </a:rPr>
              <a:t>  		2011064314</a:t>
            </a:r>
            <a:endParaRPr lang="en-US" sz="5291" dirty="0">
              <a:solidFill>
                <a:srgbClr val="FFFFFF"/>
              </a:solidFill>
              <a:latin typeface="Times New Roman" panose="02020603050405020304" pitchFamily="18" charset="0"/>
              <a:cs typeface="Times New Roman" panose="02020603050405020304" pitchFamily="18" charset="0"/>
            </a:endParaRPr>
          </a:p>
          <a:p>
            <a:pPr>
              <a:lnSpc>
                <a:spcPts val="7407"/>
              </a:lnSpc>
            </a:pPr>
            <a:r>
              <a:rPr lang="en-US" sz="5291" dirty="0">
                <a:solidFill>
                  <a:srgbClr val="FFFFFF"/>
                </a:solidFill>
                <a:latin typeface="Times New Roman" panose="02020603050405020304" pitchFamily="18" charset="0"/>
                <a:cs typeface="Times New Roman" panose="02020603050405020304" pitchFamily="18" charset="0"/>
              </a:rPr>
              <a:t>Lê </a:t>
            </a:r>
            <a:r>
              <a:rPr lang="en-US" sz="5291" dirty="0" err="1">
                <a:solidFill>
                  <a:srgbClr val="FFFFFF"/>
                </a:solidFill>
                <a:latin typeface="Times New Roman" panose="02020603050405020304" pitchFamily="18" charset="0"/>
                <a:cs typeface="Times New Roman" panose="02020603050405020304" pitchFamily="18" charset="0"/>
              </a:rPr>
              <a:t>Quốc</a:t>
            </a:r>
            <a:r>
              <a:rPr lang="en-US" sz="5291" dirty="0">
                <a:solidFill>
                  <a:srgbClr val="FFFFFF"/>
                </a:solidFill>
                <a:latin typeface="Times New Roman" panose="02020603050405020304" pitchFamily="18" charset="0"/>
                <a:cs typeface="Times New Roman" panose="02020603050405020304" pitchFamily="18" charset="0"/>
              </a:rPr>
              <a:t> </a:t>
            </a:r>
            <a:r>
              <a:rPr lang="en-US" sz="5291" err="1">
                <a:solidFill>
                  <a:srgbClr val="FFFFFF"/>
                </a:solidFill>
                <a:latin typeface="Times New Roman" panose="02020603050405020304" pitchFamily="18" charset="0"/>
                <a:cs typeface="Times New Roman" panose="02020603050405020304" pitchFamily="18" charset="0"/>
              </a:rPr>
              <a:t>Trình</a:t>
            </a:r>
            <a:r>
              <a:rPr lang="en-US" sz="5291">
                <a:solidFill>
                  <a:srgbClr val="FFFFFF"/>
                </a:solidFill>
                <a:latin typeface="Times New Roman" panose="02020603050405020304" pitchFamily="18" charset="0"/>
                <a:cs typeface="Times New Roman" panose="02020603050405020304" pitchFamily="18" charset="0"/>
              </a:rPr>
              <a:t>    		2011063970</a:t>
            </a:r>
            <a:endParaRPr lang="en-US" sz="5291" dirty="0">
              <a:solidFill>
                <a:srgbClr val="FFFFFF"/>
              </a:solidFill>
              <a:latin typeface="Times New Roman" panose="02020603050405020304" pitchFamily="18" charset="0"/>
              <a:cs typeface="Times New Roman" panose="02020603050405020304" pitchFamily="18" charset="0"/>
            </a:endParaRPr>
          </a:p>
          <a:p>
            <a:pPr>
              <a:lnSpc>
                <a:spcPts val="7407"/>
              </a:lnSpc>
            </a:pPr>
            <a:r>
              <a:rPr lang="en-US" sz="5291" dirty="0">
                <a:solidFill>
                  <a:srgbClr val="FFFFFF"/>
                </a:solidFill>
                <a:latin typeface="Times New Roman" panose="02020603050405020304" pitchFamily="18" charset="0"/>
                <a:cs typeface="Times New Roman" panose="02020603050405020304" pitchFamily="18" charset="0"/>
              </a:rPr>
              <a:t>Huỳnh </a:t>
            </a:r>
            <a:r>
              <a:rPr lang="en-US" sz="5291" err="1">
                <a:solidFill>
                  <a:srgbClr val="FFFFFF"/>
                </a:solidFill>
                <a:latin typeface="Times New Roman" panose="02020603050405020304" pitchFamily="18" charset="0"/>
                <a:cs typeface="Times New Roman" panose="02020603050405020304" pitchFamily="18" charset="0"/>
              </a:rPr>
              <a:t>Trọng</a:t>
            </a:r>
            <a:r>
              <a:rPr lang="en-US" sz="5291">
                <a:solidFill>
                  <a:srgbClr val="FFFFFF"/>
                </a:solidFill>
                <a:latin typeface="Times New Roman" panose="02020603050405020304" pitchFamily="18" charset="0"/>
                <a:cs typeface="Times New Roman" panose="02020603050405020304" pitchFamily="18" charset="0"/>
              </a:rPr>
              <a:t> Tín 		2011063531</a:t>
            </a:r>
            <a:endParaRPr lang="vi-VN" sz="5291" dirty="0">
              <a:solidFill>
                <a:srgbClr val="FFFFFF"/>
              </a:solidFill>
              <a:latin typeface="Times New Roman" panose="02020603050405020304" pitchFamily="18" charset="0"/>
              <a:cs typeface="Times New Roman" panose="02020603050405020304" pitchFamily="18" charset="0"/>
            </a:endParaRPr>
          </a:p>
          <a:p>
            <a:pPr>
              <a:lnSpc>
                <a:spcPts val="7407"/>
              </a:lnSpc>
            </a:pPr>
            <a:r>
              <a:rPr lang="vi-VN" sz="5291" dirty="0">
                <a:solidFill>
                  <a:srgbClr val="FFFFFF"/>
                </a:solidFill>
                <a:latin typeface="Times New Roman" panose="02020603050405020304" pitchFamily="18" charset="0"/>
                <a:cs typeface="Times New Roman" panose="02020603050405020304" pitchFamily="18" charset="0"/>
              </a:rPr>
              <a:t>Nguyễn </a:t>
            </a:r>
            <a:r>
              <a:rPr lang="vi-VN" sz="5291">
                <a:solidFill>
                  <a:srgbClr val="FFFFFF"/>
                </a:solidFill>
                <a:latin typeface="Times New Roman" panose="02020603050405020304" pitchFamily="18" charset="0"/>
                <a:cs typeface="Times New Roman" panose="02020603050405020304" pitchFamily="18" charset="0"/>
              </a:rPr>
              <a:t>Quốc khánh</a:t>
            </a:r>
            <a:r>
              <a:rPr lang="en-US" sz="5291">
                <a:solidFill>
                  <a:srgbClr val="FFFFFF"/>
                </a:solidFill>
                <a:latin typeface="Times New Roman" panose="02020603050405020304" pitchFamily="18" charset="0"/>
                <a:cs typeface="Times New Roman" panose="02020603050405020304" pitchFamily="18" charset="0"/>
              </a:rPr>
              <a:t>	</a:t>
            </a:r>
            <a:r>
              <a:rPr lang="vi-VN" sz="5291">
                <a:solidFill>
                  <a:srgbClr val="FFFFFF"/>
                </a:solidFill>
                <a:latin typeface="Times New Roman" panose="02020603050405020304" pitchFamily="18" charset="0"/>
                <a:cs typeface="Times New Roman" panose="02020603050405020304" pitchFamily="18" charset="0"/>
              </a:rPr>
              <a:t>2011068349</a:t>
            </a:r>
            <a:endParaRPr lang="en-US" sz="529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a:off x="-3494244" y="590550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3695020" y="-2163135"/>
            <a:ext cx="7054766" cy="6239835"/>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3935359" y="963351"/>
            <a:ext cx="10417282" cy="1015663"/>
          </a:xfrm>
          <a:prstGeom prst="rect">
            <a:avLst/>
          </a:prstGeom>
        </p:spPr>
        <p:txBody>
          <a:bodyPr wrap="square" lIns="0" tIns="0" rIns="0" bIns="0" rtlCol="0" anchor="t">
            <a:spAutoFit/>
          </a:bodyPr>
          <a:lstStyle/>
          <a:p>
            <a:r>
              <a:rPr lang="vi-VN" sz="6600">
                <a:solidFill>
                  <a:schemeClr val="bg1"/>
                </a:solidFill>
                <a:latin typeface="+mj-lt"/>
              </a:rPr>
              <a:t>6</a:t>
            </a:r>
            <a:r>
              <a:rPr lang="en-US" sz="6600">
                <a:solidFill>
                  <a:schemeClr val="bg1"/>
                </a:solidFill>
                <a:latin typeface="+mj-lt"/>
              </a:rPr>
              <a:t>.</a:t>
            </a:r>
            <a:r>
              <a:rPr lang="vi-VN" sz="6600">
                <a:solidFill>
                  <a:schemeClr val="bg1"/>
                </a:solidFill>
                <a:latin typeface="+mj-lt"/>
              </a:rPr>
              <a:t> </a:t>
            </a:r>
            <a:r>
              <a:rPr lang="vi-VN" sz="6600" dirty="0">
                <a:solidFill>
                  <a:schemeClr val="bg1"/>
                </a:solidFill>
                <a:latin typeface="+mj-lt"/>
              </a:rPr>
              <a:t>TRONG </a:t>
            </a:r>
            <a:r>
              <a:rPr lang="vi-VN" sz="6600">
                <a:solidFill>
                  <a:schemeClr val="bg1"/>
                </a:solidFill>
                <a:latin typeface="+mj-lt"/>
              </a:rPr>
              <a:t>CÁC NGÀNH</a:t>
            </a:r>
            <a:endParaRPr lang="en-US" sz="6600" dirty="0">
              <a:solidFill>
                <a:schemeClr val="bg1"/>
              </a:solidFill>
              <a:latin typeface="+mj-lt"/>
            </a:endParaRPr>
          </a:p>
        </p:txBody>
      </p:sp>
      <p:sp>
        <p:nvSpPr>
          <p:cNvPr id="12" name="TextBox 12"/>
          <p:cNvSpPr txBox="1"/>
          <p:nvPr/>
        </p:nvSpPr>
        <p:spPr>
          <a:xfrm>
            <a:off x="2667000" y="2857500"/>
            <a:ext cx="12268200" cy="4313553"/>
          </a:xfrm>
          <a:prstGeom prst="rect">
            <a:avLst/>
          </a:prstGeom>
        </p:spPr>
        <p:txBody>
          <a:bodyPr wrap="square" lIns="0" tIns="0" rIns="0" bIns="0" rtlCol="0" anchor="t">
            <a:spAutoFit/>
          </a:bodyPr>
          <a:lstStyle/>
          <a:p>
            <a:pPr marL="685800" indent="-685800">
              <a:lnSpc>
                <a:spcPct val="150000"/>
              </a:lnSpc>
              <a:buFont typeface="Arial" panose="020B0604020202020204" pitchFamily="34" charset="0"/>
              <a:buChar char="•"/>
            </a:pPr>
            <a:r>
              <a:rPr lang="vi-VN" sz="4800" dirty="0">
                <a:solidFill>
                  <a:schemeClr val="bg1"/>
                </a:solidFill>
                <a:latin typeface="+mj-lt"/>
              </a:rPr>
              <a:t>Người quản lý dự án chuyên nghiệp có thể giáo dục và định hình quan điểm của tổ chức về quản lý dự án liên quan đến tính kịp thời, chất lượng, sự đổi mới, và quản lý tài nguyên.</a:t>
            </a:r>
            <a:endParaRPr lang="en-US" sz="4800" dirty="0">
              <a:solidFill>
                <a:schemeClr val="bg1"/>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723D2"/>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1911226" y="4751475"/>
            <a:ext cx="14386054" cy="1132939"/>
          </a:xfrm>
          <a:prstGeom prst="rect">
            <a:avLst/>
          </a:prstGeom>
        </p:spPr>
        <p:txBody>
          <a:bodyPr wrap="square" lIns="0" tIns="0" rIns="0" bIns="0" rtlCol="0" anchor="t">
            <a:spAutoFit/>
          </a:bodyPr>
          <a:lstStyle/>
          <a:p>
            <a:pPr lvl="0" algn="ctr">
              <a:lnSpc>
                <a:spcPts val="8435"/>
              </a:lnSpc>
              <a:spcBef>
                <a:spcPct val="0"/>
              </a:spcBef>
            </a:pPr>
            <a:r>
              <a:rPr lang="en-US" sz="9600">
                <a:solidFill>
                  <a:schemeClr val="bg1"/>
                </a:solidFill>
                <a:latin typeface="+mj-lt"/>
              </a:rPr>
              <a:t>3.4 Năng lực quản lí dự án</a:t>
            </a:r>
            <a:endParaRPr lang="en-US" sz="9600" dirty="0">
              <a:solidFill>
                <a:schemeClr val="bg1"/>
              </a:solidFill>
              <a:latin typeface="+mj-lt"/>
            </a:endParaRPr>
          </a:p>
        </p:txBody>
      </p:sp>
      <p:sp>
        <p:nvSpPr>
          <p:cNvPr id="10" name="Freeform 10"/>
          <p:cNvSpPr/>
          <p:nvPr/>
        </p:nvSpPr>
        <p:spPr>
          <a:xfrm>
            <a:off x="1953149" y="174366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5" name="Freeform 2">
            <a:extLst>
              <a:ext uri="{FF2B5EF4-FFF2-40B4-BE49-F238E27FC236}">
                <a16:creationId xmlns:a16="http://schemas.microsoft.com/office/drawing/2014/main" id="{8E33A3FF-D2B5-4723-947E-E8B7FB8C602D}"/>
              </a:ext>
            </a:extLst>
          </p:cNvPr>
          <p:cNvSpPr/>
          <p:nvPr/>
        </p:nvSpPr>
        <p:spPr>
          <a:xfrm>
            <a:off x="2410420" y="2019300"/>
            <a:ext cx="972035" cy="79088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6"/>
            <a:stretch>
              <a:fillRect/>
            </a:stretch>
          </a:blipFill>
        </p:spPr>
      </p:sp>
    </p:spTree>
    <p:extLst>
      <p:ext uri="{BB962C8B-B14F-4D97-AF65-F5344CB8AC3E}">
        <p14:creationId xmlns:p14="http://schemas.microsoft.com/office/powerpoint/2010/main" val="1816475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8062706" y="2966817"/>
            <a:ext cx="9944555" cy="3077766"/>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4000">
                <a:solidFill>
                  <a:schemeClr val="bg1"/>
                </a:solidFill>
                <a:effectLst/>
                <a:latin typeface="+mj-lt"/>
                <a:ea typeface="Calibri" panose="020F0502020204030204" pitchFamily="34" charset="0"/>
              </a:rPr>
              <a:t>Nghiên cứu gần đây của PMI đã sử dụng Khung phát triển năng lực quản lý dự án (PMCD) và PMI Talent Triangle® để xác định ba bộ kỹ năng chính cần thiết cho nhà quản lý dự án</a:t>
            </a:r>
            <a:r>
              <a:rPr lang="vi-VN" sz="4000">
                <a:solidFill>
                  <a:srgbClr val="FFFFFF"/>
                </a:solidFill>
                <a:latin typeface="+mj-lt"/>
              </a:rPr>
              <a:t>.</a:t>
            </a:r>
            <a:endParaRPr lang="en-US" sz="4000" dirty="0">
              <a:solidFill>
                <a:srgbClr val="FFFFFF"/>
              </a:solidFill>
              <a:latin typeface="+mj-l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8482261" y="510619"/>
            <a:ext cx="9525000" cy="1231106"/>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1. Tổng quan</a:t>
            </a:r>
            <a:r>
              <a:rPr lang="vi-VN" sz="8000">
                <a:solidFill>
                  <a:schemeClr val="bg1"/>
                </a:solidFill>
                <a:latin typeface="+mj-lt"/>
              </a:rPr>
              <a:t>:</a:t>
            </a:r>
            <a:endParaRPr lang="en-US" sz="8000" dirty="0">
              <a:solidFill>
                <a:schemeClr val="bg1"/>
              </a:solidFill>
              <a:latin typeface="+mj-lt"/>
            </a:endParaRPr>
          </a:p>
        </p:txBody>
      </p:sp>
      <p:pic>
        <p:nvPicPr>
          <p:cNvPr id="10" name="Picture 9">
            <a:extLst>
              <a:ext uri="{FF2B5EF4-FFF2-40B4-BE49-F238E27FC236}">
                <a16:creationId xmlns:a16="http://schemas.microsoft.com/office/drawing/2014/main" id="{FDCFF4F9-F3F9-481D-A634-89FB884704BA}"/>
              </a:ext>
            </a:extLst>
          </p:cNvPr>
          <p:cNvPicPr/>
          <p:nvPr/>
        </p:nvPicPr>
        <p:blipFill>
          <a:blip r:embed="rId5"/>
          <a:stretch>
            <a:fillRect/>
          </a:stretch>
        </p:blipFill>
        <p:spPr>
          <a:xfrm>
            <a:off x="719602" y="2145036"/>
            <a:ext cx="6900397" cy="5741663"/>
          </a:xfrm>
          <a:prstGeom prst="rect">
            <a:avLst/>
          </a:prstGeom>
        </p:spPr>
      </p:pic>
    </p:spTree>
    <p:extLst>
      <p:ext uri="{BB962C8B-B14F-4D97-AF65-F5344CB8AC3E}">
        <p14:creationId xmlns:p14="http://schemas.microsoft.com/office/powerpoint/2010/main" val="87022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8062706" y="2114819"/>
            <a:ext cx="9944555" cy="6352701"/>
          </a:xfrm>
          <a:prstGeom prst="rect">
            <a:avLst/>
          </a:prstGeom>
        </p:spPr>
        <p:txBody>
          <a:bodyPr wrap="square" lIns="0" tIns="0" rIns="0" bIns="0" rtlCol="0" anchor="t">
            <a:spAutoFit/>
          </a:bodyPr>
          <a:lstStyle/>
          <a:p>
            <a:pPr marL="742950" indent="-742950">
              <a:lnSpc>
                <a:spcPct val="150000"/>
              </a:lnSpc>
              <a:buFont typeface="+mj-lt"/>
              <a:buAutoNum type="arabicPeriod"/>
            </a:pPr>
            <a:r>
              <a:rPr lang="en-US" sz="4000" b="1">
                <a:solidFill>
                  <a:srgbClr val="FFFFFF"/>
                </a:solidFill>
                <a:latin typeface="+mj-lt"/>
              </a:rPr>
              <a:t>Quản lí dự án kỹ thuật</a:t>
            </a:r>
          </a:p>
          <a:p>
            <a:pPr marL="742950" indent="-742950">
              <a:lnSpc>
                <a:spcPct val="150000"/>
              </a:lnSpc>
              <a:buFont typeface="+mj-lt"/>
              <a:buAutoNum type="arabicPeriod"/>
            </a:pPr>
            <a:r>
              <a:rPr lang="en-US" sz="4000" b="1">
                <a:solidFill>
                  <a:srgbClr val="FFFFFF"/>
                </a:solidFill>
                <a:latin typeface="+mj-lt"/>
              </a:rPr>
              <a:t>Lãnh đạo</a:t>
            </a:r>
          </a:p>
          <a:p>
            <a:pPr marL="742950" indent="-742950">
              <a:lnSpc>
                <a:spcPct val="150000"/>
              </a:lnSpc>
              <a:buFont typeface="+mj-lt"/>
              <a:buAutoNum type="arabicPeriod"/>
            </a:pPr>
            <a:r>
              <a:rPr lang="en-US" sz="4000" b="1">
                <a:solidFill>
                  <a:srgbClr val="FFFFFF"/>
                </a:solidFill>
                <a:latin typeface="+mj-lt"/>
              </a:rPr>
              <a:t>Quản trị chiến lực và kinh doanh</a:t>
            </a:r>
          </a:p>
          <a:p>
            <a:pPr marL="571500" indent="-571500">
              <a:lnSpc>
                <a:spcPct val="150000"/>
              </a:lnSpc>
              <a:buFont typeface="Arial" panose="020B0604020202020204" pitchFamily="34" charset="0"/>
              <a:buChar char="•"/>
            </a:pPr>
            <a:r>
              <a:rPr lang="en-US" sz="4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bối cảnh thị trường toàn cầu ngày càng phức tạp và cạnh tranh, nghiên cứu của PMI chỉ ra rằng kỹ năng quản lý dự án kỹ thuật không đủ.</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8482261" y="510619"/>
            <a:ext cx="9525000" cy="1231106"/>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1. Tổng quan</a:t>
            </a:r>
            <a:r>
              <a:rPr lang="vi-VN" sz="8000">
                <a:solidFill>
                  <a:schemeClr val="bg1"/>
                </a:solidFill>
                <a:latin typeface="+mj-lt"/>
              </a:rPr>
              <a:t>:</a:t>
            </a:r>
            <a:endParaRPr lang="en-US" sz="8000" dirty="0">
              <a:solidFill>
                <a:schemeClr val="bg1"/>
              </a:solidFill>
              <a:latin typeface="+mj-lt"/>
            </a:endParaRPr>
          </a:p>
        </p:txBody>
      </p:sp>
      <p:pic>
        <p:nvPicPr>
          <p:cNvPr id="10" name="Picture 9">
            <a:extLst>
              <a:ext uri="{FF2B5EF4-FFF2-40B4-BE49-F238E27FC236}">
                <a16:creationId xmlns:a16="http://schemas.microsoft.com/office/drawing/2014/main" id="{FDCFF4F9-F3F9-481D-A634-89FB884704BA}"/>
              </a:ext>
            </a:extLst>
          </p:cNvPr>
          <p:cNvPicPr/>
          <p:nvPr/>
        </p:nvPicPr>
        <p:blipFill>
          <a:blip r:embed="rId5"/>
          <a:stretch>
            <a:fillRect/>
          </a:stretch>
        </p:blipFill>
        <p:spPr>
          <a:xfrm>
            <a:off x="719602" y="2145036"/>
            <a:ext cx="6900397" cy="5741663"/>
          </a:xfrm>
          <a:prstGeom prst="rect">
            <a:avLst/>
          </a:prstGeom>
        </p:spPr>
      </p:pic>
      <p:sp>
        <p:nvSpPr>
          <p:cNvPr id="11" name="TextBox 4">
            <a:extLst>
              <a:ext uri="{FF2B5EF4-FFF2-40B4-BE49-F238E27FC236}">
                <a16:creationId xmlns:a16="http://schemas.microsoft.com/office/drawing/2014/main" id="{6686036B-B473-47D1-9D90-063F293BCCB2}"/>
              </a:ext>
            </a:extLst>
          </p:cNvPr>
          <p:cNvSpPr txBox="1"/>
          <p:nvPr/>
        </p:nvSpPr>
        <p:spPr>
          <a:xfrm>
            <a:off x="719602" y="8040394"/>
            <a:ext cx="6900397" cy="492443"/>
          </a:xfrm>
          <a:prstGeom prst="rect">
            <a:avLst/>
          </a:prstGeom>
        </p:spPr>
        <p:txBody>
          <a:bodyPr wrap="square" lIns="0" tIns="0" rIns="0" bIns="0" rtlCol="0" anchor="t">
            <a:spAutoFit/>
          </a:bodyPr>
          <a:lstStyle/>
          <a:p>
            <a:pPr lvl="0" algn="ctr">
              <a:spcBef>
                <a:spcPct val="0"/>
              </a:spcBef>
            </a:pPr>
            <a:r>
              <a:rPr lang="en-US" sz="3200" i="1">
                <a:solidFill>
                  <a:schemeClr val="bg1"/>
                </a:solidFill>
                <a:latin typeface="+mj-lt"/>
              </a:rPr>
              <a:t>Hình 1: The PMI Talent Triangle</a:t>
            </a:r>
            <a:endParaRPr lang="en-US" sz="3200" i="1" dirty="0">
              <a:solidFill>
                <a:schemeClr val="bg1"/>
              </a:solidFill>
              <a:latin typeface="+mj-lt"/>
            </a:endParaRPr>
          </a:p>
        </p:txBody>
      </p:sp>
    </p:spTree>
    <p:extLst>
      <p:ext uri="{BB962C8B-B14F-4D97-AF65-F5344CB8AC3E}">
        <p14:creationId xmlns:p14="http://schemas.microsoft.com/office/powerpoint/2010/main" val="359977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8033803" y="3158574"/>
            <a:ext cx="9944555" cy="7128426"/>
          </a:xfrm>
          <a:prstGeom prst="rect">
            <a:avLst/>
          </a:prstGeom>
        </p:spPr>
        <p:txBody>
          <a:bodyPr wrap="square" lIns="0" tIns="0" rIns="0" bIns="0" rtlCol="0" anchor="t">
            <a:spAutoFit/>
          </a:bodyPr>
          <a:lstStyle/>
          <a:p>
            <a:pPr>
              <a:lnSpc>
                <a:spcPct val="150000"/>
              </a:lnSpc>
            </a:pPr>
            <a:r>
              <a:rPr lang="en-US" sz="32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Kỹ năng quản lý dự án kỹ thuật đòi hỏi áp dụng hiệu quả kiến thức quản lý dự án để đạt được kết quả mong muốn. Các kỹ năng này bao gồm:</a:t>
            </a:r>
          </a:p>
          <a:p>
            <a:pPr marL="457200" indent="-457200">
              <a:lnSpc>
                <a:spcPct val="150000"/>
              </a:lnSpc>
              <a:buFont typeface="Arial" panose="020B0604020202020204" pitchFamily="34" charset="0"/>
              <a:buChar char="•"/>
            </a:pPr>
            <a:r>
              <a:rPr lang="en-US" sz="3200" b="1">
                <a:solidFill>
                  <a:schemeClr val="bg1"/>
                </a:solidFill>
                <a:effectLst/>
                <a:latin typeface="Times New Roman" panose="02020603050405020304" pitchFamily="18" charset="0"/>
                <a:ea typeface="Calibri" panose="020F0502020204030204" pitchFamily="34" charset="0"/>
              </a:rPr>
              <a:t>Tập trung vào yếu tố quản lý dự án kỹ thuật quan trọng</a:t>
            </a:r>
            <a:endParaRPr lang="en-US" sz="3200" b="1" kern="1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50000"/>
              </a:lnSpc>
              <a:buFont typeface="Arial" panose="020B0604020202020204" pitchFamily="34" charset="0"/>
              <a:buChar char="•"/>
            </a:pPr>
            <a:r>
              <a:rPr lang="en-US" sz="3200" b="1">
                <a:solidFill>
                  <a:schemeClr val="bg1"/>
                </a:solidFill>
                <a:effectLst/>
                <a:latin typeface="Times New Roman" panose="02020603050405020304" pitchFamily="18" charset="0"/>
                <a:ea typeface="Calibri" panose="020F0502020204030204" pitchFamily="34" charset="0"/>
              </a:rPr>
              <a:t>Điều chỉnh công cụ, kỹ thuật và phương pháp</a:t>
            </a:r>
            <a:endParaRPr lang="en-US" sz="32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50000"/>
              </a:lnSpc>
              <a:buFont typeface="Arial" panose="020B0604020202020204" pitchFamily="34" charset="0"/>
              <a:buChar char="•"/>
            </a:pPr>
            <a:r>
              <a:rPr lang="en-US" sz="3200" b="1">
                <a:solidFill>
                  <a:schemeClr val="bg1"/>
                </a:solidFill>
                <a:effectLst/>
                <a:latin typeface="Times New Roman" panose="02020603050405020304" pitchFamily="18" charset="0"/>
                <a:ea typeface="Calibri" panose="020F0502020204030204" pitchFamily="34" charset="0"/>
              </a:rPr>
              <a:t>Quản lý các yếu tố của dự án</a:t>
            </a:r>
            <a:endParaRPr lang="en-US" sz="32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US" sz="32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US" sz="6000" dirty="0">
              <a:solidFill>
                <a:schemeClr val="bg1"/>
              </a:solidFill>
              <a:latin typeface="Times New Roman" panose="02020603050405020304" pitchFamily="18" charset="0"/>
              <a:cs typeface="Times New Roman" panose="02020603050405020304" pitchFamily="18" charset="0"/>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7" name="Freeform 7"/>
          <p:cNvSpPr/>
          <p:nvPr/>
        </p:nvSpPr>
        <p:spPr>
          <a:xfrm>
            <a:off x="10484612" y="-374674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TextBox 4"/>
          <p:cNvSpPr txBox="1"/>
          <p:nvPr/>
        </p:nvSpPr>
        <p:spPr>
          <a:xfrm>
            <a:off x="7814432" y="510619"/>
            <a:ext cx="10192829" cy="2462213"/>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2. Kỹ năng quản lí dự án kỹ thuật</a:t>
            </a:r>
            <a:endParaRPr lang="en-US" sz="8000" dirty="0">
              <a:solidFill>
                <a:schemeClr val="bg1"/>
              </a:solidFill>
              <a:latin typeface="+mj-lt"/>
            </a:endParaRPr>
          </a:p>
        </p:txBody>
      </p:sp>
      <p:pic>
        <p:nvPicPr>
          <p:cNvPr id="12" name="Picture 2" descr="Hệ quản trị cơ sở dữ liệu là gì? Vai trò của hệ quản trị cơ sở dữ liệu">
            <a:extLst>
              <a:ext uri="{FF2B5EF4-FFF2-40B4-BE49-F238E27FC236}">
                <a16:creationId xmlns:a16="http://schemas.microsoft.com/office/drawing/2014/main" id="{A276CE2D-25E0-4DDA-BA2C-DBDFC3F9B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476500"/>
            <a:ext cx="6873667" cy="45967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79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8062706" y="2966817"/>
            <a:ext cx="9944555" cy="5989012"/>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4400">
                <a:solidFill>
                  <a:srgbClr val="FFFFFF"/>
                </a:solidFill>
                <a:latin typeface="+mj-lt"/>
              </a:rPr>
              <a:t>Tầm nhìn tổng quan và đàm phán</a:t>
            </a:r>
          </a:p>
          <a:p>
            <a:pPr marL="571500" indent="-571500">
              <a:lnSpc>
                <a:spcPct val="150000"/>
              </a:lnSpc>
              <a:buFont typeface="Arial" panose="020B0604020202020204" pitchFamily="34" charset="0"/>
              <a:buChar char="•"/>
            </a:pPr>
            <a:r>
              <a:rPr lang="en-US" sz="4400">
                <a:solidFill>
                  <a:srgbClr val="FFFFFF"/>
                </a:solidFill>
                <a:latin typeface="+mj-lt"/>
              </a:rPr>
              <a:t>Kiến thức chuyên môn</a:t>
            </a:r>
          </a:p>
          <a:p>
            <a:pPr marL="571500" indent="-571500">
              <a:lnSpc>
                <a:spcPct val="150000"/>
              </a:lnSpc>
              <a:buFont typeface="Arial" panose="020B0604020202020204" pitchFamily="34" charset="0"/>
              <a:buChar char="•"/>
            </a:pPr>
            <a:r>
              <a:rPr lang="en-US" sz="4400">
                <a:solidFill>
                  <a:srgbClr val="FFFFFF"/>
                </a:solidFill>
                <a:latin typeface="+mj-lt"/>
              </a:rPr>
              <a:t>Ứng dụng kiến thức kinh doanh</a:t>
            </a:r>
          </a:p>
          <a:p>
            <a:pPr marL="571500" indent="-571500">
              <a:lnSpc>
                <a:spcPct val="150000"/>
              </a:lnSpc>
              <a:buFont typeface="Arial" panose="020B0604020202020204" pitchFamily="34" charset="0"/>
              <a:buChar char="•"/>
            </a:pPr>
            <a:r>
              <a:rPr lang="en-US" sz="4400">
                <a:solidFill>
                  <a:srgbClr val="FFFFFF"/>
                </a:solidFill>
                <a:latin typeface="+mj-lt"/>
              </a:rPr>
              <a:t>Liên kết dự án với tổ chức</a:t>
            </a:r>
          </a:p>
          <a:p>
            <a:pPr marL="571500" indent="-571500">
              <a:lnSpc>
                <a:spcPct val="150000"/>
              </a:lnSpc>
              <a:buFont typeface="Arial" panose="020B0604020202020204" pitchFamily="34" charset="0"/>
              <a:buChar char="•"/>
            </a:pPr>
            <a:r>
              <a:rPr lang="en-US" sz="4400">
                <a:solidFill>
                  <a:srgbClr val="FFFFFF"/>
                </a:solidFill>
                <a:latin typeface="+mj-lt"/>
              </a:rPr>
              <a:t>Yếu tố kinh doanh cần xem xét</a:t>
            </a:r>
          </a:p>
          <a:p>
            <a:pPr marL="571500" indent="-571500">
              <a:lnSpc>
                <a:spcPct val="150000"/>
              </a:lnSpc>
              <a:buFont typeface="Arial" panose="020B0604020202020204" pitchFamily="34" charset="0"/>
              <a:buChar char="•"/>
            </a:pPr>
            <a:r>
              <a:rPr lang="en-US" sz="4400">
                <a:solidFill>
                  <a:srgbClr val="FFFFFF"/>
                </a:solidFill>
                <a:latin typeface="+mj-lt"/>
              </a:rPr>
              <a:t>Quyết định phù hợp</a:t>
            </a:r>
            <a:endParaRPr lang="en-US" sz="4400" dirty="0">
              <a:solidFill>
                <a:srgbClr val="FFFFFF"/>
              </a:solidFill>
              <a:latin typeface="+mj-l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7619999" y="510619"/>
            <a:ext cx="10387262" cy="2462213"/>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3. Kỹ năng quản lí kinh doanh và chiến lược</a:t>
            </a:r>
            <a:endParaRPr lang="en-US" sz="8000" dirty="0">
              <a:solidFill>
                <a:schemeClr val="bg1"/>
              </a:solidFill>
              <a:latin typeface="+mj-lt"/>
            </a:endParaRPr>
          </a:p>
        </p:txBody>
      </p:sp>
      <p:grpSp>
        <p:nvGrpSpPr>
          <p:cNvPr id="11" name="Group 2">
            <a:extLst>
              <a:ext uri="{FF2B5EF4-FFF2-40B4-BE49-F238E27FC236}">
                <a16:creationId xmlns:a16="http://schemas.microsoft.com/office/drawing/2014/main" id="{7DA448AC-5B48-4D68-9358-B74D9284CA16}"/>
              </a:ext>
            </a:extLst>
          </p:cNvPr>
          <p:cNvGrpSpPr>
            <a:grpSpLocks noChangeAspect="1"/>
          </p:cNvGrpSpPr>
          <p:nvPr/>
        </p:nvGrpSpPr>
        <p:grpSpPr>
          <a:xfrm>
            <a:off x="294186" y="406589"/>
            <a:ext cx="7325813" cy="8851711"/>
            <a:chOff x="0" y="0"/>
            <a:chExt cx="8585708" cy="10287000"/>
          </a:xfrm>
        </p:grpSpPr>
        <p:sp>
          <p:nvSpPr>
            <p:cNvPr id="12" name="Freeform 3">
              <a:extLst>
                <a:ext uri="{FF2B5EF4-FFF2-40B4-BE49-F238E27FC236}">
                  <a16:creationId xmlns:a16="http://schemas.microsoft.com/office/drawing/2014/main" id="{6A5720CD-4A3C-4E4A-A882-3AA48D4643E9}"/>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5"/>
              <a:stretch>
                <a:fillRect l="-39749" r="-39749"/>
              </a:stretch>
            </a:blipFill>
          </p:spPr>
        </p:sp>
      </p:grpSp>
    </p:spTree>
    <p:extLst>
      <p:ext uri="{BB962C8B-B14F-4D97-AF65-F5344CB8AC3E}">
        <p14:creationId xmlns:p14="http://schemas.microsoft.com/office/powerpoint/2010/main" val="3394204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8062706" y="2966817"/>
            <a:ext cx="9944555" cy="4062651"/>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4400">
                <a:solidFill>
                  <a:schemeClr val="bg1"/>
                </a:solidFill>
                <a:effectLst/>
                <a:latin typeface="Times New Roman" panose="02020603050405020304" pitchFamily="18" charset="0"/>
                <a:ea typeface="Calibri" panose="020F0502020204030204" pitchFamily="34" charset="0"/>
              </a:rPr>
              <a:t>Người quản lý dự án phải hiểu rõ ý kiến, hành vi, và động cơ của mọi người liên quan đến dự án. Việc nghiên cứu này giúp xây dựng một cơ sở hiểu biết chặt chẽ về các nhóm nhân sự và cơ hội, thách thức mà họ mang lại</a:t>
            </a:r>
            <a:endParaRPr lang="en-US" sz="8800" dirty="0">
              <a:solidFill>
                <a:schemeClr val="bg1"/>
              </a:solidFill>
              <a:latin typeface="+mj-l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7619999" y="510619"/>
            <a:ext cx="10387262" cy="1231106"/>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3.1. Đối với con người</a:t>
            </a:r>
            <a:endParaRPr lang="en-US" sz="8000" dirty="0">
              <a:solidFill>
                <a:schemeClr val="bg1"/>
              </a:solidFill>
              <a:latin typeface="+mj-lt"/>
            </a:endParaRPr>
          </a:p>
        </p:txBody>
      </p:sp>
      <p:grpSp>
        <p:nvGrpSpPr>
          <p:cNvPr id="11" name="Group 2">
            <a:extLst>
              <a:ext uri="{FF2B5EF4-FFF2-40B4-BE49-F238E27FC236}">
                <a16:creationId xmlns:a16="http://schemas.microsoft.com/office/drawing/2014/main" id="{7DA448AC-5B48-4D68-9358-B74D9284CA16}"/>
              </a:ext>
            </a:extLst>
          </p:cNvPr>
          <p:cNvGrpSpPr>
            <a:grpSpLocks noChangeAspect="1"/>
          </p:cNvGrpSpPr>
          <p:nvPr/>
        </p:nvGrpSpPr>
        <p:grpSpPr>
          <a:xfrm>
            <a:off x="294186" y="406589"/>
            <a:ext cx="7325813" cy="8851711"/>
            <a:chOff x="0" y="0"/>
            <a:chExt cx="8585708" cy="10287000"/>
          </a:xfrm>
        </p:grpSpPr>
        <p:sp>
          <p:nvSpPr>
            <p:cNvPr id="12" name="Freeform 3">
              <a:extLst>
                <a:ext uri="{FF2B5EF4-FFF2-40B4-BE49-F238E27FC236}">
                  <a16:creationId xmlns:a16="http://schemas.microsoft.com/office/drawing/2014/main" id="{6A5720CD-4A3C-4E4A-A882-3AA48D4643E9}"/>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5"/>
              <a:stretch>
                <a:fillRect l="-39749" r="-39749"/>
              </a:stretch>
            </a:blipFill>
          </p:spPr>
        </p:sp>
      </p:grpSp>
    </p:spTree>
    <p:extLst>
      <p:ext uri="{BB962C8B-B14F-4D97-AF65-F5344CB8AC3E}">
        <p14:creationId xmlns:p14="http://schemas.microsoft.com/office/powerpoint/2010/main" val="161774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7633137" y="3639091"/>
            <a:ext cx="9944555" cy="4062651"/>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4400">
                <a:solidFill>
                  <a:schemeClr val="bg1"/>
                </a:solidFill>
                <a:effectLst/>
                <a:latin typeface="Times New Roman" panose="02020603050405020304" pitchFamily="18" charset="0"/>
                <a:ea typeface="Calibri" panose="020F0502020204030204" pitchFamily="34" charset="0"/>
              </a:rPr>
              <a:t>Người quản lý dự án phải hiểu rõ ý kiến, hành vi, và động cơ của mọi người liên quan đến dự án. Việc nghiên cứu này giúp xây dựng một cơ sở hiểu biết chặt chẽ về các nhóm nhân sự và cơ hội, thách thức mà họ mang lại</a:t>
            </a:r>
            <a:endParaRPr lang="en-US" sz="8800" dirty="0">
              <a:solidFill>
                <a:schemeClr val="bg1"/>
              </a:solidFill>
              <a:latin typeface="+mj-l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7619999" y="510619"/>
            <a:ext cx="10387262" cy="2462213"/>
          </a:xfrm>
          <a:prstGeom prst="rect">
            <a:avLst/>
          </a:prstGeom>
        </p:spPr>
        <p:txBody>
          <a:bodyPr wrap="square" lIns="0" tIns="0" rIns="0" bIns="0" rtlCol="0" anchor="t">
            <a:spAutoFit/>
          </a:bodyPr>
          <a:lstStyle/>
          <a:p>
            <a:pPr lvl="0">
              <a:spcBef>
                <a:spcPct val="0"/>
              </a:spcBef>
            </a:pPr>
            <a:r>
              <a:rPr lang="en-US" sz="8000">
                <a:solidFill>
                  <a:schemeClr val="bg1"/>
                </a:solidFill>
                <a:latin typeface="+mj-lt"/>
              </a:rPr>
              <a:t>3.2. Chất lượng và kỹ năng của người lãnh đạo</a:t>
            </a:r>
            <a:endParaRPr lang="en-US" sz="8000" dirty="0">
              <a:solidFill>
                <a:schemeClr val="bg1"/>
              </a:solidFill>
              <a:latin typeface="+mj-lt"/>
            </a:endParaRPr>
          </a:p>
        </p:txBody>
      </p:sp>
      <p:grpSp>
        <p:nvGrpSpPr>
          <p:cNvPr id="11" name="Group 2">
            <a:extLst>
              <a:ext uri="{FF2B5EF4-FFF2-40B4-BE49-F238E27FC236}">
                <a16:creationId xmlns:a16="http://schemas.microsoft.com/office/drawing/2014/main" id="{7DA448AC-5B48-4D68-9358-B74D9284CA16}"/>
              </a:ext>
            </a:extLst>
          </p:cNvPr>
          <p:cNvGrpSpPr>
            <a:grpSpLocks noChangeAspect="1"/>
          </p:cNvGrpSpPr>
          <p:nvPr/>
        </p:nvGrpSpPr>
        <p:grpSpPr>
          <a:xfrm>
            <a:off x="294186" y="406589"/>
            <a:ext cx="7325813" cy="8851711"/>
            <a:chOff x="0" y="0"/>
            <a:chExt cx="8585708" cy="10287000"/>
          </a:xfrm>
        </p:grpSpPr>
        <p:sp>
          <p:nvSpPr>
            <p:cNvPr id="12" name="Freeform 3">
              <a:extLst>
                <a:ext uri="{FF2B5EF4-FFF2-40B4-BE49-F238E27FC236}">
                  <a16:creationId xmlns:a16="http://schemas.microsoft.com/office/drawing/2014/main" id="{6A5720CD-4A3C-4E4A-A882-3AA48D4643E9}"/>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5"/>
              <a:stretch>
                <a:fillRect l="-39749" r="-39749"/>
              </a:stretch>
            </a:blipFill>
          </p:spPr>
        </p:sp>
      </p:grpSp>
    </p:spTree>
    <p:extLst>
      <p:ext uri="{BB962C8B-B14F-4D97-AF65-F5344CB8AC3E}">
        <p14:creationId xmlns:p14="http://schemas.microsoft.com/office/powerpoint/2010/main" val="346453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061321" y="1129358"/>
            <a:ext cx="16165357"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3.4 Chính trị, quyền lực và hoàn thành việc</a:t>
            </a:r>
            <a:endParaRPr lang="vi-VN" sz="7200" dirty="0">
              <a:solidFill>
                <a:srgbClr val="FFFFFF"/>
              </a:solidFill>
              <a:latin typeface="+mj-lt"/>
            </a:endParaRPr>
          </a:p>
        </p:txBody>
      </p:sp>
      <p:sp>
        <p:nvSpPr>
          <p:cNvPr id="8" name="TextBox 8"/>
          <p:cNvSpPr txBox="1"/>
          <p:nvPr/>
        </p:nvSpPr>
        <p:spPr>
          <a:xfrm>
            <a:off x="8055582" y="3314700"/>
            <a:ext cx="10156218" cy="4062651"/>
          </a:xfrm>
          <a:prstGeom prst="rect">
            <a:avLst/>
          </a:prstGeom>
        </p:spPr>
        <p:txBody>
          <a:bodyPr wrap="square" lIns="0" tIns="0" rIns="0" bIns="0" rtlCol="0" anchor="t">
            <a:spAutoFit/>
          </a:bodyPr>
          <a:lstStyle/>
          <a:p>
            <a:pPr marL="571500" indent="-571500" algn="l">
              <a:buFont typeface="Arial" panose="020B0604020202020204" pitchFamily="34" charset="0"/>
              <a:buChar char="•"/>
            </a:pPr>
            <a:r>
              <a:rPr lang="en-US" sz="4400">
                <a:solidFill>
                  <a:schemeClr val="bg1"/>
                </a:solidFill>
                <a:effectLst/>
                <a:latin typeface="Times New Roman" panose="02020603050405020304" pitchFamily="18" charset="0"/>
                <a:ea typeface="Calibri" panose="020F0502020204030204" pitchFamily="34" charset="0"/>
              </a:rPr>
              <a:t>Điều cần thiết là người quản lý dự án phải nhận thức về mối quan hệ của họ với người khác và áp dụng những kỹ thuật lãnh đạo và quyền lực để giao tiếp, ảnh hưởng và đàm phán một cách có chủ ý và nhạy bén</a:t>
            </a:r>
            <a:endParaRPr lang="vi-VN" sz="11500" b="0" i="0" dirty="0">
              <a:solidFill>
                <a:schemeClr val="bg1"/>
              </a:solidFill>
              <a:effectLst/>
              <a:latin typeface="+mj-lt"/>
            </a:endParaRPr>
          </a:p>
        </p:txBody>
      </p:sp>
      <p:pic>
        <p:nvPicPr>
          <p:cNvPr id="1026" name="Picture 2" descr="Hệ quản trị cơ sở dữ liệu là gì? Vai trò của hệ quản trị cơ sở dữ liệu">
            <a:extLst>
              <a:ext uri="{FF2B5EF4-FFF2-40B4-BE49-F238E27FC236}">
                <a16:creationId xmlns:a16="http://schemas.microsoft.com/office/drawing/2014/main" id="{633D5DF5-2CD2-4E57-9C06-E1AB55538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09307"/>
            <a:ext cx="6873667" cy="45967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9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723D2"/>
            </a:gs>
            <a:gs pos="31000">
              <a:srgbClr val="3723D2"/>
            </a:gs>
            <a:gs pos="64000">
              <a:srgbClr val="6836F2"/>
            </a:gs>
            <a:gs pos="100000">
              <a:srgbClr val="6836F2"/>
            </a:gs>
          </a:gsLst>
          <a:lin ang="5400000" scaled="1"/>
        </a:gra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061321" y="1129358"/>
            <a:ext cx="16165357"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 So sánh về lãnh đạo và quản lí</a:t>
            </a:r>
            <a:endParaRPr lang="vi-VN" sz="7200" dirty="0">
              <a:solidFill>
                <a:srgbClr val="FFFFFF"/>
              </a:solidFill>
              <a:latin typeface="+mj-lt"/>
            </a:endParaRPr>
          </a:p>
        </p:txBody>
      </p:sp>
      <p:sp>
        <p:nvSpPr>
          <p:cNvPr id="8" name="TextBox 8"/>
          <p:cNvSpPr txBox="1"/>
          <p:nvPr/>
        </p:nvSpPr>
        <p:spPr>
          <a:xfrm>
            <a:off x="8131782" y="4127837"/>
            <a:ext cx="10156218" cy="2031325"/>
          </a:xfrm>
          <a:prstGeom prst="rect">
            <a:avLst/>
          </a:prstGeom>
        </p:spPr>
        <p:txBody>
          <a:bodyPr wrap="square" lIns="0" tIns="0" rIns="0" bIns="0" rtlCol="0" anchor="t">
            <a:spAutoFit/>
          </a:bodyPr>
          <a:lstStyle/>
          <a:p>
            <a:pPr marL="571500" indent="-571500" algn="l">
              <a:buFont typeface="Arial" panose="020B0604020202020204" pitchFamily="34" charset="0"/>
              <a:buChar char="•"/>
            </a:pPr>
            <a:r>
              <a:rPr lang="en-US" sz="4400">
                <a:solidFill>
                  <a:schemeClr val="bg1"/>
                </a:solidFill>
                <a:effectLst/>
                <a:latin typeface="Times New Roman" panose="02020603050405020304" pitchFamily="18" charset="0"/>
                <a:ea typeface="Calibri" panose="020F0502020204030204" pitchFamily="34" charset="0"/>
              </a:rPr>
              <a:t>Các từ "lãnh đạo" và "quản lý" thường được sử dụng đồng nghĩa, nhưng thực tế chúng không hoàn toàn tương đồng</a:t>
            </a:r>
            <a:endParaRPr lang="vi-VN" sz="41300" b="0" i="0" dirty="0">
              <a:solidFill>
                <a:schemeClr val="bg1"/>
              </a:solidFill>
              <a:effectLst/>
              <a:latin typeface="+mj-lt"/>
            </a:endParaRPr>
          </a:p>
        </p:txBody>
      </p:sp>
      <p:pic>
        <p:nvPicPr>
          <p:cNvPr id="9" name="Picture 8">
            <a:extLst>
              <a:ext uri="{FF2B5EF4-FFF2-40B4-BE49-F238E27FC236}">
                <a16:creationId xmlns:a16="http://schemas.microsoft.com/office/drawing/2014/main" id="{065679CF-8AAC-4129-B1FB-5164B251B8C6}"/>
              </a:ext>
            </a:extLst>
          </p:cNvPr>
          <p:cNvPicPr/>
          <p:nvPr/>
        </p:nvPicPr>
        <p:blipFill>
          <a:blip r:embed="rId4"/>
          <a:stretch>
            <a:fillRect/>
          </a:stretch>
        </p:blipFill>
        <p:spPr>
          <a:xfrm>
            <a:off x="779796" y="3477624"/>
            <a:ext cx="6764004" cy="50186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a:off x="9916064" y="2705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451196" y="979434"/>
            <a:ext cx="11132735" cy="1446871"/>
          </a:xfrm>
          <a:prstGeom prst="rect">
            <a:avLst/>
          </a:prstGeom>
        </p:spPr>
        <p:txBody>
          <a:bodyPr lIns="0" tIns="0" rIns="0" bIns="0" rtlCol="0" anchor="t">
            <a:spAutoFit/>
          </a:bodyPr>
          <a:lstStyle/>
          <a:p>
            <a:pPr marL="0" lvl="0" indent="0" algn="ctr">
              <a:lnSpc>
                <a:spcPts val="10150"/>
              </a:lnSpc>
              <a:spcBef>
                <a:spcPct val="0"/>
              </a:spcBef>
            </a:pPr>
            <a:r>
              <a:rPr lang="vi-VN" sz="14097" dirty="0">
                <a:solidFill>
                  <a:schemeClr val="bg1"/>
                </a:solidFill>
                <a:latin typeface="+mj-lt"/>
              </a:rPr>
              <a:t>Thuyết Trình</a:t>
            </a:r>
            <a:endParaRPr lang="en-US" sz="14097" dirty="0">
              <a:solidFill>
                <a:schemeClr val="bg1"/>
              </a:solidFill>
              <a:latin typeface="+mj-lt"/>
            </a:endParaRPr>
          </a:p>
        </p:txBody>
      </p:sp>
      <p:sp>
        <p:nvSpPr>
          <p:cNvPr id="4" name="TextBox 4"/>
          <p:cNvSpPr txBox="1"/>
          <p:nvPr/>
        </p:nvSpPr>
        <p:spPr>
          <a:xfrm>
            <a:off x="1018637" y="3238263"/>
            <a:ext cx="14706600" cy="4955780"/>
          </a:xfrm>
          <a:prstGeom prst="rect">
            <a:avLst/>
          </a:prstGeom>
        </p:spPr>
        <p:txBody>
          <a:bodyPr wrap="square" lIns="0" tIns="0" rIns="0" bIns="0" rtlCol="0" anchor="t">
            <a:spAutoFit/>
          </a:bodyPr>
          <a:lstStyle/>
          <a:p>
            <a:pPr>
              <a:lnSpc>
                <a:spcPct val="150000"/>
              </a:lnSpc>
            </a:pPr>
            <a:r>
              <a:rPr lang="vi-VN" sz="4400" b="0" i="0">
                <a:solidFill>
                  <a:schemeClr val="bg1"/>
                </a:solidFill>
                <a:effectLst/>
                <a:latin typeface="SegoeuiPc"/>
              </a:rPr>
              <a:t>3.1 TỔNG QUAN</a:t>
            </a:r>
            <a:endParaRPr lang="en-US" sz="4400" b="0" i="0">
              <a:solidFill>
                <a:schemeClr val="bg1"/>
              </a:solidFill>
              <a:effectLst/>
              <a:latin typeface="SegoeuiPc"/>
            </a:endParaRPr>
          </a:p>
          <a:p>
            <a:pPr>
              <a:lnSpc>
                <a:spcPct val="150000"/>
              </a:lnSpc>
            </a:pPr>
            <a:r>
              <a:rPr lang="vi-VN" sz="4400" b="0" i="0">
                <a:solidFill>
                  <a:schemeClr val="bg1"/>
                </a:solidFill>
                <a:effectLst/>
                <a:latin typeface="SegoeuiPc"/>
              </a:rPr>
              <a:t>3.2 ĐỊNH NGHĨA NGƯỜI QUẢN LÝ DỰ ÁN </a:t>
            </a:r>
            <a:endParaRPr lang="en-US" sz="4400" b="0" i="0">
              <a:solidFill>
                <a:schemeClr val="bg1"/>
              </a:solidFill>
              <a:effectLst/>
              <a:latin typeface="SegoeuiPc"/>
            </a:endParaRPr>
          </a:p>
          <a:p>
            <a:pPr>
              <a:lnSpc>
                <a:spcPct val="150000"/>
              </a:lnSpc>
            </a:pPr>
            <a:r>
              <a:rPr lang="vi-VN" sz="4400" b="0" i="0">
                <a:solidFill>
                  <a:schemeClr val="bg1"/>
                </a:solidFill>
                <a:effectLst/>
                <a:latin typeface="SegoeuiPc"/>
              </a:rPr>
              <a:t>3.3 PHẠM VI ẢNH HƯỞNG CỦA NGƯỜI QUẢN LÝ DỰ ÁN</a:t>
            </a:r>
            <a:endParaRPr lang="en-US" sz="4400" b="0" i="0">
              <a:solidFill>
                <a:schemeClr val="bg1"/>
              </a:solidFill>
              <a:effectLst/>
              <a:latin typeface="SegoeuiPc"/>
            </a:endParaRPr>
          </a:p>
          <a:p>
            <a:pPr>
              <a:lnSpc>
                <a:spcPct val="150000"/>
              </a:lnSpc>
            </a:pPr>
            <a:r>
              <a:rPr lang="vi-VN" sz="4400" b="0" i="0">
                <a:solidFill>
                  <a:schemeClr val="bg1"/>
                </a:solidFill>
                <a:effectLst/>
                <a:latin typeface="SegoeuiPc"/>
              </a:rPr>
              <a:t>3.4 NĂNG LỰC QUẢN LÝ DỰ ÁN </a:t>
            </a:r>
            <a:endParaRPr lang="en-US" sz="4400" b="0" i="0">
              <a:solidFill>
                <a:schemeClr val="bg1"/>
              </a:solidFill>
              <a:effectLst/>
              <a:latin typeface="SegoeuiPc"/>
            </a:endParaRPr>
          </a:p>
          <a:p>
            <a:pPr>
              <a:lnSpc>
                <a:spcPct val="150000"/>
              </a:lnSpc>
            </a:pPr>
            <a:r>
              <a:rPr lang="vi-VN" sz="4400" b="0" i="0">
                <a:solidFill>
                  <a:schemeClr val="bg1"/>
                </a:solidFill>
                <a:effectLst/>
                <a:latin typeface="SegoeuiPc"/>
              </a:rPr>
              <a:t>3.5 THỰC HIỆN TÍCH HỢP</a:t>
            </a:r>
            <a:endParaRPr lang="vi-VN" sz="4400" dirty="0">
              <a:solidFill>
                <a:schemeClr val="bg1"/>
              </a:solidFill>
              <a:latin typeface="+mj-lt"/>
            </a:endParaRPr>
          </a:p>
        </p:txBody>
      </p:sp>
      <p:sp>
        <p:nvSpPr>
          <p:cNvPr id="5" name="AutoShape 5"/>
          <p:cNvSpPr/>
          <p:nvPr/>
        </p:nvSpPr>
        <p:spPr>
          <a:xfrm flipV="1">
            <a:off x="1451196" y="8572500"/>
            <a:ext cx="6920742" cy="19050"/>
          </a:xfrm>
          <a:prstGeom prst="line">
            <a:avLst/>
          </a:prstGeom>
          <a:ln w="38100" cap="flat">
            <a:solidFill>
              <a:srgbClr val="FFFFFF"/>
            </a:solidFill>
            <a:prstDash val="solid"/>
            <a:headEnd type="none" w="sm" len="sm"/>
            <a:tailEnd type="none" w="sm" len="sm"/>
          </a:ln>
        </p:spPr>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8232159" y="1129358"/>
            <a:ext cx="976165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4.1. Phong cách lãnh đạo</a:t>
            </a:r>
            <a:endParaRPr lang="vi-VN" sz="7200" dirty="0">
              <a:solidFill>
                <a:srgbClr val="FFFFFF"/>
              </a:solidFill>
              <a:latin typeface="+mj-lt"/>
            </a:endParaRPr>
          </a:p>
        </p:txBody>
      </p:sp>
      <p:sp>
        <p:nvSpPr>
          <p:cNvPr id="8" name="TextBox 8"/>
          <p:cNvSpPr txBox="1"/>
          <p:nvPr/>
        </p:nvSpPr>
        <p:spPr>
          <a:xfrm>
            <a:off x="8131782" y="4127837"/>
            <a:ext cx="10156218" cy="4299254"/>
          </a:xfrm>
          <a:prstGeom prst="rect">
            <a:avLst/>
          </a:prstGeom>
        </p:spPr>
        <p:txBody>
          <a:bodyPr wrap="square" lIns="0" tIns="0" rIns="0" bIns="0" rtlCol="0" anchor="t">
            <a:spAutoFit/>
          </a:bodyPr>
          <a:lstStyle/>
          <a:p>
            <a:pPr marL="571500" indent="-571500" algn="l">
              <a:lnSpc>
                <a:spcPct val="150000"/>
              </a:lnSpc>
              <a:buFont typeface="Arial" panose="020B0604020202020204" pitchFamily="34" charset="0"/>
              <a:buChar char="•"/>
            </a:pPr>
            <a:r>
              <a:rPr lang="en-US" sz="4800" b="0" i="0">
                <a:solidFill>
                  <a:schemeClr val="bg1"/>
                </a:solidFill>
                <a:latin typeface="Times New Roman" panose="02020603050405020304" pitchFamily="18" charset="0"/>
                <a:ea typeface="Calibri" panose="020F0502020204030204" pitchFamily="34" charset="0"/>
              </a:rPr>
              <a:t>Đặc điểm của người lãnh đạo</a:t>
            </a:r>
          </a:p>
          <a:p>
            <a:pPr marL="571500" indent="-571500" algn="l">
              <a:lnSpc>
                <a:spcPct val="150000"/>
              </a:lnSpc>
              <a:buFont typeface="Arial" panose="020B0604020202020204" pitchFamily="34" charset="0"/>
              <a:buChar char="•"/>
            </a:pPr>
            <a:r>
              <a:rPr lang="en-US" sz="4800" b="0" i="0">
                <a:solidFill>
                  <a:schemeClr val="bg1"/>
                </a:solidFill>
                <a:latin typeface="Times New Roman" panose="02020603050405020304" pitchFamily="18" charset="0"/>
                <a:ea typeface="Calibri" panose="020F0502020204030204" pitchFamily="34" charset="0"/>
              </a:rPr>
              <a:t>Đặc điểm của thành viên nhóm</a:t>
            </a:r>
          </a:p>
          <a:p>
            <a:pPr marL="571500" indent="-571500" algn="l">
              <a:lnSpc>
                <a:spcPct val="150000"/>
              </a:lnSpc>
              <a:buFont typeface="Arial" panose="020B0604020202020204" pitchFamily="34" charset="0"/>
              <a:buChar char="•"/>
            </a:pPr>
            <a:r>
              <a:rPr lang="en-US" sz="4800" b="0" i="0">
                <a:solidFill>
                  <a:schemeClr val="bg1"/>
                </a:solidFill>
                <a:latin typeface="Times New Roman" panose="02020603050405020304" pitchFamily="18" charset="0"/>
                <a:ea typeface="Calibri" panose="020F0502020204030204" pitchFamily="34" charset="0"/>
              </a:rPr>
              <a:t>Đặc điểm của tổ chức</a:t>
            </a:r>
          </a:p>
          <a:p>
            <a:pPr marL="571500" indent="-571500" algn="l">
              <a:lnSpc>
                <a:spcPct val="150000"/>
              </a:lnSpc>
              <a:buFont typeface="Arial" panose="020B0604020202020204" pitchFamily="34" charset="0"/>
              <a:buChar char="•"/>
            </a:pPr>
            <a:r>
              <a:rPr lang="en-US" sz="4800" b="0" i="0">
                <a:solidFill>
                  <a:schemeClr val="bg1"/>
                </a:solidFill>
                <a:latin typeface="Times New Roman" panose="02020603050405020304" pitchFamily="18" charset="0"/>
                <a:ea typeface="Calibri" panose="020F0502020204030204" pitchFamily="34" charset="0"/>
              </a:rPr>
              <a:t>Đặc điểm của môi trường</a:t>
            </a:r>
            <a:endParaRPr lang="vi-VN" sz="49600" b="0" i="0" dirty="0">
              <a:solidFill>
                <a:schemeClr val="bg1"/>
              </a:solidFill>
              <a:effectLst/>
              <a:latin typeface="+mj-lt"/>
            </a:endParaRPr>
          </a:p>
        </p:txBody>
      </p:sp>
      <p:grpSp>
        <p:nvGrpSpPr>
          <p:cNvPr id="10" name="Group 2">
            <a:extLst>
              <a:ext uri="{FF2B5EF4-FFF2-40B4-BE49-F238E27FC236}">
                <a16:creationId xmlns:a16="http://schemas.microsoft.com/office/drawing/2014/main" id="{8DB45ABE-B903-4042-9819-E116989BF75C}"/>
              </a:ext>
            </a:extLst>
          </p:cNvPr>
          <p:cNvGrpSpPr>
            <a:grpSpLocks noChangeAspect="1"/>
          </p:cNvGrpSpPr>
          <p:nvPr/>
        </p:nvGrpSpPr>
        <p:grpSpPr>
          <a:xfrm>
            <a:off x="294186" y="406589"/>
            <a:ext cx="7937973" cy="9510914"/>
            <a:chOff x="0" y="0"/>
            <a:chExt cx="8585708" cy="10287000"/>
          </a:xfrm>
        </p:grpSpPr>
        <p:sp>
          <p:nvSpPr>
            <p:cNvPr id="11" name="Freeform 3">
              <a:extLst>
                <a:ext uri="{FF2B5EF4-FFF2-40B4-BE49-F238E27FC236}">
                  <a16:creationId xmlns:a16="http://schemas.microsoft.com/office/drawing/2014/main" id="{61436B43-8FA5-43F7-A231-CD00A6B37AE6}"/>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39749" r="-39749"/>
              </a:stretch>
            </a:blipFill>
          </p:spPr>
        </p:sp>
      </p:grpSp>
    </p:spTree>
    <p:extLst>
      <p:ext uri="{BB962C8B-B14F-4D97-AF65-F5344CB8AC3E}">
        <p14:creationId xmlns:p14="http://schemas.microsoft.com/office/powerpoint/2010/main" val="346011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8232159" y="1129358"/>
            <a:ext cx="976165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4.2. Cá nhân</a:t>
            </a:r>
            <a:endParaRPr lang="vi-VN" sz="7200" dirty="0">
              <a:solidFill>
                <a:srgbClr val="FFFFFF"/>
              </a:solidFill>
              <a:latin typeface="+mj-lt"/>
            </a:endParaRPr>
          </a:p>
        </p:txBody>
      </p:sp>
      <p:sp>
        <p:nvSpPr>
          <p:cNvPr id="8" name="TextBox 8"/>
          <p:cNvSpPr txBox="1"/>
          <p:nvPr/>
        </p:nvSpPr>
        <p:spPr>
          <a:xfrm>
            <a:off x="7467600" y="2903697"/>
            <a:ext cx="10820400" cy="16725861"/>
          </a:xfrm>
          <a:prstGeom prst="rect">
            <a:avLst/>
          </a:prstGeom>
        </p:spPr>
        <p:txBody>
          <a:bodyPr wrap="square" lIns="0" tIns="0" rIns="0" bIns="0" rtlCol="0" anchor="t">
            <a:spAutoFit/>
          </a:bodyPr>
          <a:lstStyle/>
          <a:p>
            <a:pPr marL="571500" indent="-571500" algn="l">
              <a:lnSpc>
                <a:spcPct val="150000"/>
              </a:lnSpc>
              <a:buFont typeface="Arial" panose="020B0604020202020204" pitchFamily="34" charset="0"/>
              <a:buChar char="•"/>
            </a:pPr>
            <a:r>
              <a:rPr lang="en-US" sz="4800" b="1" i="0">
                <a:solidFill>
                  <a:schemeClr val="bg1"/>
                </a:solidFill>
                <a:latin typeface="Times New Roman" panose="02020603050405020304" pitchFamily="18" charset="0"/>
                <a:ea typeface="Calibri" panose="020F0502020204030204" pitchFamily="34" charset="0"/>
              </a:rPr>
              <a:t>Xác thực</a:t>
            </a:r>
            <a:r>
              <a:rPr lang="en-US" sz="4800" b="0" i="0">
                <a:solidFill>
                  <a:schemeClr val="bg1"/>
                </a:solidFill>
                <a:latin typeface="Times New Roman" panose="02020603050405020304" pitchFamily="18" charset="0"/>
                <a:ea typeface="Calibri" panose="020F0502020204030204" pitchFamily="34" charset="0"/>
              </a:rPr>
              <a:t>: Chấp nhân người khác về con người và bản chất của họ</a:t>
            </a:r>
          </a:p>
          <a:p>
            <a:pPr marL="571500" indent="-571500" algn="l">
              <a:lnSpc>
                <a:spcPct val="150000"/>
              </a:lnSpc>
              <a:buFont typeface="Arial" panose="020B0604020202020204" pitchFamily="34" charset="0"/>
              <a:buChar char="•"/>
            </a:pPr>
            <a:r>
              <a:rPr lang="en-US" sz="4800" b="1">
                <a:solidFill>
                  <a:schemeClr val="bg1"/>
                </a:solidFill>
                <a:effectLst/>
                <a:latin typeface="Times New Roman" panose="02020603050405020304" pitchFamily="18" charset="0"/>
                <a:ea typeface="Calibri" panose="020F0502020204030204" pitchFamily="34" charset="0"/>
              </a:rPr>
              <a:t>Lịch sự</a:t>
            </a:r>
            <a:r>
              <a:rPr lang="en-US" sz="4800">
                <a:solidFill>
                  <a:schemeClr val="bg1"/>
                </a:solidFill>
                <a:effectLst/>
                <a:latin typeface="Times New Roman" panose="02020603050405020304" pitchFamily="18" charset="0"/>
                <a:ea typeface="Calibri" panose="020F0502020204030204" pitchFamily="34" charset="0"/>
              </a:rPr>
              <a:t>: Áp dụng hành vi và nghi thức phù hợp</a:t>
            </a:r>
          </a:p>
          <a:p>
            <a:pPr marL="571500" indent="-571500">
              <a:lnSpc>
                <a:spcPct val="150000"/>
              </a:lnSpc>
              <a:buFont typeface="Arial" panose="020B0604020202020204" pitchFamily="34" charset="0"/>
              <a:buChar char="•"/>
            </a:pPr>
            <a:r>
              <a:rPr lang="en-US" sz="4800" b="1" i="0">
                <a:solidFill>
                  <a:schemeClr val="bg1"/>
                </a:solidFill>
                <a:latin typeface="Times New Roman" panose="02020603050405020304" pitchFamily="18" charset="0"/>
                <a:ea typeface="Calibri" panose="020F0502020204030204" pitchFamily="34" charset="0"/>
              </a:rPr>
              <a:t>Sáng tạo</a:t>
            </a:r>
            <a:r>
              <a:rPr lang="en-US" sz="4800" b="0" i="0">
                <a:solidFill>
                  <a:schemeClr val="bg1"/>
                </a:solidFill>
                <a:latin typeface="Times New Roman" panose="02020603050405020304" pitchFamily="18" charset="0"/>
                <a:ea typeface="Calibri" panose="020F0502020204030204" pitchFamily="34" charset="0"/>
              </a:rPr>
              <a:t>:</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Suy nghĩ trừu tượng, nhìn sự việc khác biệt, đổi mới.</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lgn="l">
              <a:lnSpc>
                <a:spcPct val="150000"/>
              </a:lnSpc>
              <a:buFont typeface="Arial" panose="020B0604020202020204" pitchFamily="34" charset="0"/>
              <a:buChar char="•"/>
            </a:pPr>
            <a:endParaRPr lang="vi-VN" sz="49600" b="0" i="0" dirty="0">
              <a:solidFill>
                <a:schemeClr val="bg1"/>
              </a:solidFill>
              <a:effectLst/>
              <a:latin typeface="+mj-lt"/>
            </a:endParaRPr>
          </a:p>
        </p:txBody>
      </p:sp>
      <p:grpSp>
        <p:nvGrpSpPr>
          <p:cNvPr id="10" name="Group 2">
            <a:extLst>
              <a:ext uri="{FF2B5EF4-FFF2-40B4-BE49-F238E27FC236}">
                <a16:creationId xmlns:a16="http://schemas.microsoft.com/office/drawing/2014/main" id="{8DB45ABE-B903-4042-9819-E116989BF75C}"/>
              </a:ext>
            </a:extLst>
          </p:cNvPr>
          <p:cNvGrpSpPr>
            <a:grpSpLocks noChangeAspect="1"/>
          </p:cNvGrpSpPr>
          <p:nvPr/>
        </p:nvGrpSpPr>
        <p:grpSpPr>
          <a:xfrm>
            <a:off x="294186" y="406589"/>
            <a:ext cx="7937973" cy="9510914"/>
            <a:chOff x="0" y="0"/>
            <a:chExt cx="8585708" cy="10287000"/>
          </a:xfrm>
        </p:grpSpPr>
        <p:sp>
          <p:nvSpPr>
            <p:cNvPr id="11" name="Freeform 3">
              <a:extLst>
                <a:ext uri="{FF2B5EF4-FFF2-40B4-BE49-F238E27FC236}">
                  <a16:creationId xmlns:a16="http://schemas.microsoft.com/office/drawing/2014/main" id="{61436B43-8FA5-43F7-A231-CD00A6B37AE6}"/>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39749" r="-39749"/>
              </a:stretch>
            </a:blipFill>
          </p:spPr>
        </p:sp>
      </p:grpSp>
    </p:spTree>
    <p:extLst>
      <p:ext uri="{BB962C8B-B14F-4D97-AF65-F5344CB8AC3E}">
        <p14:creationId xmlns:p14="http://schemas.microsoft.com/office/powerpoint/2010/main" val="23018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8232159" y="1129358"/>
            <a:ext cx="976165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4.2. Cá nhân</a:t>
            </a:r>
            <a:endParaRPr lang="vi-VN" sz="7200" dirty="0">
              <a:solidFill>
                <a:srgbClr val="FFFFFF"/>
              </a:solidFill>
              <a:latin typeface="+mj-lt"/>
            </a:endParaRPr>
          </a:p>
        </p:txBody>
      </p:sp>
      <p:sp>
        <p:nvSpPr>
          <p:cNvPr id="8" name="TextBox 8"/>
          <p:cNvSpPr txBox="1"/>
          <p:nvPr/>
        </p:nvSpPr>
        <p:spPr>
          <a:xfrm>
            <a:off x="7467600" y="3477624"/>
            <a:ext cx="10820400" cy="16828453"/>
          </a:xfrm>
          <a:prstGeom prst="rect">
            <a:avLst/>
          </a:prstGeom>
        </p:spPr>
        <p:txBody>
          <a:bodyPr wrap="square" lIns="0" tIns="0" rIns="0" bIns="0" rtlCol="0" anchor="t">
            <a:spAutoFit/>
          </a:bodyPr>
          <a:lstStyle/>
          <a:p>
            <a:pPr marL="342900" marR="0" lvl="0" indent="-342900">
              <a:lnSpc>
                <a:spcPct val="150000"/>
              </a:lnSpc>
              <a:spcBef>
                <a:spcPts val="0"/>
              </a:spcBef>
              <a:spcAft>
                <a:spcPts val="0"/>
              </a:spcAft>
              <a:buFont typeface="Symbol" panose="05050102010706020507" pitchFamily="18" charset="2"/>
              <a:buChar char=""/>
            </a:pPr>
            <a:r>
              <a:rPr lang="en-US" sz="4800" b="1"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Văn hóa</a:t>
            </a:r>
            <a:r>
              <a:rPr lang="en-US" sz="4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Đo lường độ nhạy cảm với các nền văn hóa khác.</a:t>
            </a:r>
          </a:p>
          <a:p>
            <a:pPr marL="342900" marR="0" lvl="0" indent="-342900">
              <a:lnSpc>
                <a:spcPct val="150000"/>
              </a:lnSpc>
              <a:spcBef>
                <a:spcPts val="0"/>
              </a:spcBef>
              <a:spcAft>
                <a:spcPts val="0"/>
              </a:spcAft>
              <a:buFont typeface="Symbol" panose="05050102010706020507" pitchFamily="18" charset="2"/>
              <a:buChar char=""/>
            </a:pPr>
            <a:r>
              <a:rPr lang="en-US" sz="4800" b="1"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Cảm xúc</a:t>
            </a:r>
            <a:r>
              <a:rPr lang="en-US" sz="4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Nhận biết và quản lý cảm xúc, đo lường kỹ năng giao tiếp.</a:t>
            </a:r>
          </a:p>
          <a:p>
            <a:pPr marL="342900" marR="0" lvl="0" indent="-342900">
              <a:lnSpc>
                <a:spcPct val="150000"/>
              </a:lnSpc>
              <a:spcBef>
                <a:spcPts val="0"/>
              </a:spcBef>
              <a:spcAft>
                <a:spcPts val="800"/>
              </a:spcAft>
              <a:buFont typeface="Symbol" panose="05050102010706020507" pitchFamily="18" charset="2"/>
              <a:buChar char=""/>
            </a:pPr>
            <a:r>
              <a:rPr lang="en-US" sz="4800" b="1"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Trí tuệ</a:t>
            </a:r>
            <a:r>
              <a:rPr lang="en-US" sz="4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Trí thông minh, năng khiếu.</a:t>
            </a:r>
            <a:endParaRPr lang="en-US" sz="4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71500" indent="-571500">
              <a:lnSpc>
                <a:spcPct val="150000"/>
              </a:lnSpc>
              <a:buFont typeface="Arial" panose="020B0604020202020204" pitchFamily="34" charset="0"/>
              <a:buChar char="•"/>
            </a:pP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lgn="l">
              <a:lnSpc>
                <a:spcPct val="150000"/>
              </a:lnSpc>
              <a:buFont typeface="Arial" panose="020B0604020202020204" pitchFamily="34" charset="0"/>
              <a:buChar char="•"/>
            </a:pPr>
            <a:endParaRPr lang="vi-VN" sz="49600" b="0" i="0" dirty="0">
              <a:solidFill>
                <a:schemeClr val="bg1"/>
              </a:solidFill>
              <a:effectLst/>
              <a:latin typeface="+mj-lt"/>
            </a:endParaRPr>
          </a:p>
        </p:txBody>
      </p:sp>
      <p:grpSp>
        <p:nvGrpSpPr>
          <p:cNvPr id="10" name="Group 2">
            <a:extLst>
              <a:ext uri="{FF2B5EF4-FFF2-40B4-BE49-F238E27FC236}">
                <a16:creationId xmlns:a16="http://schemas.microsoft.com/office/drawing/2014/main" id="{8DB45ABE-B903-4042-9819-E116989BF75C}"/>
              </a:ext>
            </a:extLst>
          </p:cNvPr>
          <p:cNvGrpSpPr>
            <a:grpSpLocks noChangeAspect="1"/>
          </p:cNvGrpSpPr>
          <p:nvPr/>
        </p:nvGrpSpPr>
        <p:grpSpPr>
          <a:xfrm>
            <a:off x="294186" y="406589"/>
            <a:ext cx="7937973" cy="9510914"/>
            <a:chOff x="0" y="0"/>
            <a:chExt cx="8585708" cy="10287000"/>
          </a:xfrm>
        </p:grpSpPr>
        <p:sp>
          <p:nvSpPr>
            <p:cNvPr id="11" name="Freeform 3">
              <a:extLst>
                <a:ext uri="{FF2B5EF4-FFF2-40B4-BE49-F238E27FC236}">
                  <a16:creationId xmlns:a16="http://schemas.microsoft.com/office/drawing/2014/main" id="{61436B43-8FA5-43F7-A231-CD00A6B37AE6}"/>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39749" r="-39749"/>
              </a:stretch>
            </a:blipFill>
          </p:spPr>
        </p:sp>
      </p:grpSp>
    </p:spTree>
    <p:extLst>
      <p:ext uri="{BB962C8B-B14F-4D97-AF65-F5344CB8AC3E}">
        <p14:creationId xmlns:p14="http://schemas.microsoft.com/office/powerpoint/2010/main" val="394057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8232159" y="1129358"/>
            <a:ext cx="976165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4.2. Cá nhân</a:t>
            </a:r>
            <a:endParaRPr lang="vi-VN" sz="7200" dirty="0">
              <a:solidFill>
                <a:srgbClr val="FFFFFF"/>
              </a:solidFill>
              <a:latin typeface="+mj-lt"/>
            </a:endParaRPr>
          </a:p>
        </p:txBody>
      </p:sp>
      <p:sp>
        <p:nvSpPr>
          <p:cNvPr id="8" name="TextBox 8"/>
          <p:cNvSpPr txBox="1"/>
          <p:nvPr/>
        </p:nvSpPr>
        <p:spPr>
          <a:xfrm>
            <a:off x="7467600" y="3477624"/>
            <a:ext cx="10820400" cy="16828453"/>
          </a:xfrm>
          <a:prstGeom prst="rect">
            <a:avLst/>
          </a:prstGeom>
        </p:spPr>
        <p:txBody>
          <a:bodyPr wrap="square" lIns="0" tIns="0" rIns="0" bIns="0" rtlCol="0" anchor="t">
            <a:spAutoFit/>
          </a:bodyPr>
          <a:lstStyle/>
          <a:p>
            <a:pPr marL="342900" marR="0" lvl="0" indent="-342900">
              <a:lnSpc>
                <a:spcPct val="150000"/>
              </a:lnSpc>
              <a:spcBef>
                <a:spcPts val="0"/>
              </a:spcBef>
              <a:spcAft>
                <a:spcPts val="0"/>
              </a:spcAft>
              <a:buFont typeface="Symbol" panose="05050102010706020507" pitchFamily="18" charset="2"/>
              <a:buChar char=""/>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 lý</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Thực tiễn quản lý và tiềm năng.</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 trị</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Trí tuệ chính trị và biến ý kiến thành hiện thực.</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 hướng phục vụ</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Sẵn sàng phục vụ người khác.</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lnSpc>
                <a:spcPct val="150000"/>
              </a:lnSpc>
              <a:buFont typeface="Arial" panose="020B0604020202020204" pitchFamily="34" charset="0"/>
              <a:buChar char="•"/>
            </a:pP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lgn="l">
              <a:lnSpc>
                <a:spcPct val="150000"/>
              </a:lnSpc>
              <a:buFont typeface="Arial" panose="020B0604020202020204" pitchFamily="34" charset="0"/>
              <a:buChar char="•"/>
            </a:pPr>
            <a:endParaRPr lang="vi-VN" sz="49600" b="0" i="0" dirty="0">
              <a:solidFill>
                <a:schemeClr val="bg1"/>
              </a:solidFill>
              <a:effectLst/>
              <a:latin typeface="+mj-lt"/>
            </a:endParaRPr>
          </a:p>
        </p:txBody>
      </p:sp>
      <p:grpSp>
        <p:nvGrpSpPr>
          <p:cNvPr id="10" name="Group 2">
            <a:extLst>
              <a:ext uri="{FF2B5EF4-FFF2-40B4-BE49-F238E27FC236}">
                <a16:creationId xmlns:a16="http://schemas.microsoft.com/office/drawing/2014/main" id="{8DB45ABE-B903-4042-9819-E116989BF75C}"/>
              </a:ext>
            </a:extLst>
          </p:cNvPr>
          <p:cNvGrpSpPr>
            <a:grpSpLocks noChangeAspect="1"/>
          </p:cNvGrpSpPr>
          <p:nvPr/>
        </p:nvGrpSpPr>
        <p:grpSpPr>
          <a:xfrm>
            <a:off x="294186" y="406589"/>
            <a:ext cx="7937973" cy="9510914"/>
            <a:chOff x="0" y="0"/>
            <a:chExt cx="8585708" cy="10287000"/>
          </a:xfrm>
        </p:grpSpPr>
        <p:sp>
          <p:nvSpPr>
            <p:cNvPr id="11" name="Freeform 3">
              <a:extLst>
                <a:ext uri="{FF2B5EF4-FFF2-40B4-BE49-F238E27FC236}">
                  <a16:creationId xmlns:a16="http://schemas.microsoft.com/office/drawing/2014/main" id="{61436B43-8FA5-43F7-A231-CD00A6B37AE6}"/>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39749" r="-39749"/>
              </a:stretch>
            </a:blipFill>
          </p:spPr>
        </p:sp>
      </p:grpSp>
    </p:spTree>
    <p:extLst>
      <p:ext uri="{BB962C8B-B14F-4D97-AF65-F5344CB8AC3E}">
        <p14:creationId xmlns:p14="http://schemas.microsoft.com/office/powerpoint/2010/main" val="207209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8232159" y="1129358"/>
            <a:ext cx="976165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4.2. Cá nhân</a:t>
            </a:r>
            <a:endParaRPr lang="vi-VN" sz="7200" dirty="0">
              <a:solidFill>
                <a:srgbClr val="FFFFFF"/>
              </a:solidFill>
              <a:latin typeface="+mj-lt"/>
            </a:endParaRPr>
          </a:p>
        </p:txBody>
      </p:sp>
      <p:sp>
        <p:nvSpPr>
          <p:cNvPr id="8" name="TextBox 8"/>
          <p:cNvSpPr txBox="1"/>
          <p:nvPr/>
        </p:nvSpPr>
        <p:spPr>
          <a:xfrm>
            <a:off x="7475483" y="2953835"/>
            <a:ext cx="10820400" cy="17498765"/>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Xã hội:</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Hiểu và quản lý mối quan hệ con người.</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 thống</a:t>
            </a: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Thúc đẩy hiểu và xây dựng hệ thống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p>
          <a:p>
            <a:pPr marL="685800" indent="-685800">
              <a:lnSpc>
                <a:spcPct val="107000"/>
              </a:lnSpc>
              <a:spcAft>
                <a:spcPts val="800"/>
              </a:spcAft>
              <a:buFont typeface="Wingdings" panose="05000000000000000000" pitchFamily="2" charset="2"/>
              <a:buChar char="Ø"/>
            </a:pPr>
            <a:r>
              <a:rPr lang="en-US" sz="4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 quản lý dự án hiệu quả sẽ phát huy các khả năng cá nhân này tùy thuộc vào yêu cầu cụ thể của dự án, tổ chức và tình huống.</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685800" marR="0" lvl="0" indent="-685800">
              <a:lnSpc>
                <a:spcPct val="107000"/>
              </a:lnSpc>
              <a:spcBef>
                <a:spcPts val="0"/>
              </a:spcBef>
              <a:spcAft>
                <a:spcPts val="800"/>
              </a:spcAft>
              <a:buFont typeface="Wingdings" panose="05000000000000000000" pitchFamily="2" charset="2"/>
              <a:buChar char="Ø"/>
            </a:pP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lgn="l">
              <a:lnSpc>
                <a:spcPct val="150000"/>
              </a:lnSpc>
              <a:buFont typeface="Arial" panose="020B0604020202020204" pitchFamily="34" charset="0"/>
              <a:buChar char="•"/>
            </a:pPr>
            <a:endParaRPr lang="vi-VN" sz="49600" b="0" i="0" dirty="0">
              <a:solidFill>
                <a:schemeClr val="bg1"/>
              </a:solidFill>
              <a:effectLst/>
              <a:latin typeface="+mj-lt"/>
            </a:endParaRPr>
          </a:p>
        </p:txBody>
      </p:sp>
      <p:grpSp>
        <p:nvGrpSpPr>
          <p:cNvPr id="10" name="Group 2">
            <a:extLst>
              <a:ext uri="{FF2B5EF4-FFF2-40B4-BE49-F238E27FC236}">
                <a16:creationId xmlns:a16="http://schemas.microsoft.com/office/drawing/2014/main" id="{8DB45ABE-B903-4042-9819-E116989BF75C}"/>
              </a:ext>
            </a:extLst>
          </p:cNvPr>
          <p:cNvGrpSpPr>
            <a:grpSpLocks noChangeAspect="1"/>
          </p:cNvGrpSpPr>
          <p:nvPr/>
        </p:nvGrpSpPr>
        <p:grpSpPr>
          <a:xfrm>
            <a:off x="294187" y="406589"/>
            <a:ext cx="7706814" cy="9510914"/>
            <a:chOff x="0" y="0"/>
            <a:chExt cx="8585708" cy="10287000"/>
          </a:xfrm>
        </p:grpSpPr>
        <p:sp>
          <p:nvSpPr>
            <p:cNvPr id="11" name="Freeform 3">
              <a:extLst>
                <a:ext uri="{FF2B5EF4-FFF2-40B4-BE49-F238E27FC236}">
                  <a16:creationId xmlns:a16="http://schemas.microsoft.com/office/drawing/2014/main" id="{61436B43-8FA5-43F7-A231-CD00A6B37AE6}"/>
                </a:ext>
              </a:extLst>
            </p:cNvPr>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39749" r="-39749"/>
              </a:stretch>
            </a:blipFill>
          </p:spPr>
        </p:sp>
      </p:grpSp>
    </p:spTree>
    <p:extLst>
      <p:ext uri="{BB962C8B-B14F-4D97-AF65-F5344CB8AC3E}">
        <p14:creationId xmlns:p14="http://schemas.microsoft.com/office/powerpoint/2010/main" val="16912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3420555" y="4161761"/>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1841433" y="4161761"/>
            <a:ext cx="14386054" cy="1077218"/>
          </a:xfrm>
          <a:prstGeom prst="rect">
            <a:avLst/>
          </a:prstGeom>
        </p:spPr>
        <p:txBody>
          <a:bodyPr wrap="square" lIns="0" tIns="0" rIns="0" bIns="0" rtlCol="0" anchor="t">
            <a:spAutoFit/>
          </a:bodyPr>
          <a:lstStyle/>
          <a:p>
            <a:pPr lvl="0" algn="ctr">
              <a:lnSpc>
                <a:spcPts val="8435"/>
              </a:lnSpc>
              <a:spcBef>
                <a:spcPct val="0"/>
              </a:spcBef>
            </a:pPr>
            <a:r>
              <a:rPr lang="en-US" sz="8000">
                <a:solidFill>
                  <a:schemeClr val="bg1"/>
                </a:solidFill>
                <a:latin typeface="Times New Roman" panose="02020603050405020304" pitchFamily="18" charset="0"/>
                <a:cs typeface="Times New Roman" panose="02020603050405020304" pitchFamily="18" charset="0"/>
              </a:rPr>
              <a:t>5. </a:t>
            </a:r>
            <a:r>
              <a:rPr lang="vi-VN" sz="8000" b="1" dirty="0">
                <a:solidFill>
                  <a:schemeClr val="bg1"/>
                </a:solidFill>
                <a:latin typeface="Times New Roman" panose="02020603050405020304" pitchFamily="18" charset="0"/>
                <a:cs typeface="Times New Roman" panose="02020603050405020304" pitchFamily="18" charset="0"/>
              </a:rPr>
              <a:t>THỰC HIỆN TÍCH HỢP</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10" name="Freeform 10"/>
          <p:cNvSpPr/>
          <p:nvPr/>
        </p:nvSpPr>
        <p:spPr>
          <a:xfrm>
            <a:off x="1953149" y="174366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5" name="Freeform 2">
            <a:extLst>
              <a:ext uri="{FF2B5EF4-FFF2-40B4-BE49-F238E27FC236}">
                <a16:creationId xmlns:a16="http://schemas.microsoft.com/office/drawing/2014/main" id="{8E33A3FF-D2B5-4723-947E-E8B7FB8C602D}"/>
              </a:ext>
            </a:extLst>
          </p:cNvPr>
          <p:cNvSpPr/>
          <p:nvPr/>
        </p:nvSpPr>
        <p:spPr>
          <a:xfrm>
            <a:off x="2410420" y="2019300"/>
            <a:ext cx="972035" cy="79088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6"/>
            <a:stretch>
              <a:fillRect/>
            </a:stretch>
          </a:blipFill>
        </p:spPr>
      </p:sp>
    </p:spTree>
    <p:extLst>
      <p:ext uri="{BB962C8B-B14F-4D97-AF65-F5344CB8AC3E}">
        <p14:creationId xmlns:p14="http://schemas.microsoft.com/office/powerpoint/2010/main" val="52691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flipH="1">
            <a:off x="15087600" y="7886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44" y="1028700"/>
            <a:ext cx="8253661" cy="7391400"/>
          </a:xfrm>
          <a:prstGeom prst="rect">
            <a:avLst/>
          </a:prstGeom>
        </p:spPr>
      </p:pic>
      <p:sp>
        <p:nvSpPr>
          <p:cNvPr id="3" name="TextBox 2"/>
          <p:cNvSpPr txBox="1"/>
          <p:nvPr/>
        </p:nvSpPr>
        <p:spPr>
          <a:xfrm>
            <a:off x="8915400" y="1034955"/>
            <a:ext cx="8991600" cy="7094250"/>
          </a:xfrm>
          <a:prstGeom prst="rect">
            <a:avLst/>
          </a:prstGeom>
          <a:noFill/>
        </p:spPr>
        <p:txBody>
          <a:bodyPr wrap="square" rtlCol="0">
            <a:spAutoFit/>
          </a:bodyPr>
          <a:lstStyle/>
          <a:p>
            <a:r>
              <a:rPr lang="vi-VN" sz="3500" b="1" dirty="0">
                <a:solidFill>
                  <a:schemeClr val="bg1"/>
                </a:solidFill>
                <a:latin typeface="+mj-lt"/>
              </a:rPr>
              <a:t>Vai trò của người quản lý dự án có hai vai trò khi thực hiện tích hợp dự án:</a:t>
            </a:r>
            <a:endParaRPr lang="en-US" sz="3500" b="1" dirty="0">
              <a:solidFill>
                <a:schemeClr val="bg1"/>
              </a:solidFill>
              <a:latin typeface="+mj-lt"/>
            </a:endParaRPr>
          </a:p>
          <a:p>
            <a:endParaRPr lang="en-US" sz="3500" dirty="0">
              <a:solidFill>
                <a:schemeClr val="bg1"/>
              </a:solidFill>
              <a:latin typeface="+mj-lt"/>
            </a:endParaRPr>
          </a:p>
          <a:p>
            <a:pPr marL="457200" lvl="0" indent="-457200">
              <a:buFont typeface="Arial" panose="020B0604020202020204" pitchFamily="34" charset="0"/>
              <a:buChar char="•"/>
            </a:pPr>
            <a:r>
              <a:rPr lang="vi-VN" sz="3500" dirty="0">
                <a:solidFill>
                  <a:schemeClr val="bg1"/>
                </a:solidFill>
                <a:latin typeface="+mj-lt"/>
              </a:rPr>
              <a:t>Người quản lý dự án đóng vai trò quan trọng trong việc làm việc với nhà tài trợ dự án để hiểu các mục tiêu chiến lược và đảm bảo sự liên kết giữa các mục tiêu và kết quả của dự án với mục tiêu của danh mục đầu tư, chương trình và hoạt động kinh doanh khu vực. </a:t>
            </a:r>
            <a:endParaRPr lang="en-US" sz="3500" dirty="0">
              <a:solidFill>
                <a:schemeClr val="bg1"/>
              </a:solidFill>
              <a:latin typeface="+mj-lt"/>
            </a:endParaRPr>
          </a:p>
          <a:p>
            <a:pPr marL="457200" lvl="0" indent="-457200">
              <a:buFont typeface="Arial" panose="020B0604020202020204" pitchFamily="34" charset="0"/>
              <a:buChar char="•"/>
            </a:pPr>
            <a:endParaRPr lang="en-US" sz="3500" dirty="0">
              <a:solidFill>
                <a:schemeClr val="bg1"/>
              </a:solidFill>
              <a:latin typeface="+mj-lt"/>
            </a:endParaRPr>
          </a:p>
          <a:p>
            <a:pPr marL="457200" indent="-457200">
              <a:buFont typeface="Arial" panose="020B0604020202020204" pitchFamily="34" charset="0"/>
              <a:buChar char="•"/>
            </a:pPr>
            <a:r>
              <a:rPr lang="vi-VN" sz="3500" dirty="0">
                <a:solidFill>
                  <a:schemeClr val="bg1"/>
                </a:solidFill>
                <a:latin typeface="+mj-lt"/>
              </a:rPr>
              <a:t>Người quản lý dự án có trách nhiệm hướng dẫn nhóm làm việc cùng nhau để tập trung vào những gì thực sự cần thiết tại cấp dự án. </a:t>
            </a:r>
            <a:endParaRPr lang="en-US" sz="3500" dirty="0">
              <a:solidFill>
                <a:schemeClr val="bg1"/>
              </a:solidFill>
              <a:latin typeface="+mj-lt"/>
            </a:endParaRPr>
          </a:p>
        </p:txBody>
      </p:sp>
    </p:spTree>
    <p:extLst>
      <p:ext uri="{BB962C8B-B14F-4D97-AF65-F5344CB8AC3E}">
        <p14:creationId xmlns:p14="http://schemas.microsoft.com/office/powerpoint/2010/main" val="73652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flipH="1">
            <a:off x="15478055" y="8022346"/>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TextBox 4"/>
          <p:cNvSpPr txBox="1"/>
          <p:nvPr/>
        </p:nvSpPr>
        <p:spPr>
          <a:xfrm>
            <a:off x="2286000" y="558989"/>
            <a:ext cx="19507200" cy="769441"/>
          </a:xfrm>
          <a:prstGeom prst="rect">
            <a:avLst/>
          </a:prstGeom>
        </p:spPr>
        <p:txBody>
          <a:bodyPr wrap="square" lIns="0" tIns="0" rIns="0" bIns="0" rtlCol="0" anchor="t">
            <a:spAutoFit/>
          </a:bodyPr>
          <a:lstStyle/>
          <a:p>
            <a:r>
              <a:rPr lang="vi-VN" sz="5000" b="1">
                <a:solidFill>
                  <a:schemeClr val="bg1"/>
                </a:solidFill>
                <a:latin typeface="+mj-lt"/>
              </a:rPr>
              <a:t>5.1 </a:t>
            </a:r>
            <a:r>
              <a:rPr lang="vi-VN" sz="5000" b="1" dirty="0">
                <a:solidFill>
                  <a:schemeClr val="bg1"/>
                </a:solidFill>
                <a:latin typeface="+mj-lt"/>
              </a:rPr>
              <a:t>THỰC HIỆN TÍCH HỢP Ở CẤP QUY TRÌNH</a:t>
            </a:r>
            <a:endParaRPr lang="en-US" sz="5000" dirty="0">
              <a:solidFill>
                <a:schemeClr val="bg1"/>
              </a:solidFill>
              <a:latin typeface="+mj-lt"/>
            </a:endParaRPr>
          </a:p>
        </p:txBody>
      </p:sp>
      <p:sp>
        <p:nvSpPr>
          <p:cNvPr id="2" name="TextBox 1"/>
          <p:cNvSpPr txBox="1"/>
          <p:nvPr/>
        </p:nvSpPr>
        <p:spPr>
          <a:xfrm>
            <a:off x="8437211" y="1732439"/>
            <a:ext cx="8686800" cy="7094250"/>
          </a:xfrm>
          <a:prstGeom prst="rect">
            <a:avLst/>
          </a:prstGeom>
          <a:noFill/>
        </p:spPr>
        <p:txBody>
          <a:bodyPr wrap="square" rtlCol="0">
            <a:spAutoFit/>
          </a:bodyPr>
          <a:lstStyle/>
          <a:p>
            <a:pPr marL="457200" indent="-457200">
              <a:buFont typeface="Arial" panose="020B0604020202020204" pitchFamily="34" charset="0"/>
              <a:buChar char="•"/>
            </a:pPr>
            <a:r>
              <a:rPr lang="vi-VN" sz="3500" dirty="0">
                <a:solidFill>
                  <a:schemeClr val="bg1"/>
                </a:solidFill>
                <a:latin typeface="+mj-lt"/>
              </a:rPr>
              <a:t>Quản lý dự án có thể được coi là một tập hợp các quy trình và hoạt động được thực hiện để đạt được dự án mục tiêu. </a:t>
            </a:r>
            <a:endParaRPr lang="en-US" sz="3500" dirty="0">
              <a:solidFill>
                <a:schemeClr val="bg1"/>
              </a:solidFill>
              <a:latin typeface="+mj-lt"/>
            </a:endParaRPr>
          </a:p>
          <a:p>
            <a:pPr marL="457200" indent="-457200">
              <a:buFont typeface="Arial" panose="020B0604020202020204" pitchFamily="34" charset="0"/>
              <a:buChar char="•"/>
            </a:pPr>
            <a:endParaRPr lang="en-US" sz="3500" dirty="0">
              <a:solidFill>
                <a:schemeClr val="bg1"/>
              </a:solidFill>
              <a:latin typeface="+mj-lt"/>
            </a:endParaRPr>
          </a:p>
          <a:p>
            <a:pPr marL="457200" indent="-457200">
              <a:buFont typeface="Arial" panose="020B0604020202020204" pitchFamily="34" charset="0"/>
              <a:buChar char="•"/>
            </a:pPr>
            <a:r>
              <a:rPr lang="vi-VN" sz="3500" dirty="0">
                <a:solidFill>
                  <a:schemeClr val="bg1"/>
                </a:solidFill>
                <a:latin typeface="+mj-lt"/>
              </a:rPr>
              <a:t>Một số quy trình này có thể diễn ra một lần nhưng nhiều quy trình khác chồng chéo và xảy ra nhiều lần trong suốt dự án</a:t>
            </a:r>
            <a:r>
              <a:rPr lang="en-US" sz="3500" dirty="0">
                <a:solidFill>
                  <a:schemeClr val="bg1"/>
                </a:solidFill>
                <a:latin typeface="+mj-lt"/>
              </a:rPr>
              <a:t>.</a:t>
            </a:r>
          </a:p>
          <a:p>
            <a:pPr marL="457200" indent="-457200">
              <a:buFont typeface="Arial" panose="020B0604020202020204" pitchFamily="34" charset="0"/>
              <a:buChar char="•"/>
            </a:pPr>
            <a:endParaRPr lang="en-US" sz="3500" dirty="0">
              <a:solidFill>
                <a:schemeClr val="bg1"/>
              </a:solidFill>
              <a:latin typeface="+mj-lt"/>
            </a:endParaRPr>
          </a:p>
          <a:p>
            <a:pPr marL="457200" indent="-457200">
              <a:buFont typeface="Arial" panose="020B0604020202020204" pitchFamily="34" charset="0"/>
              <a:buChar char="•"/>
            </a:pPr>
            <a:r>
              <a:rPr lang="vi-VN" sz="3500" dirty="0">
                <a:solidFill>
                  <a:schemeClr val="bg1"/>
                </a:solidFill>
                <a:latin typeface="+mj-lt"/>
              </a:rPr>
              <a:t>Với tư cách là người quản lý dự án</a:t>
            </a:r>
            <a:r>
              <a:rPr lang="en-US" sz="3500" dirty="0">
                <a:solidFill>
                  <a:schemeClr val="bg1"/>
                </a:solidFill>
                <a:latin typeface="+mj-lt"/>
              </a:rPr>
              <a:t> </a:t>
            </a:r>
            <a:r>
              <a:rPr lang="vi-VN" sz="3500" dirty="0">
                <a:solidFill>
                  <a:schemeClr val="bg1"/>
                </a:solidFill>
                <a:latin typeface="+mj-lt"/>
              </a:rPr>
              <a:t>các quy trình được nêu trong nội dung kiến ​​thức về quản lý dự án. Biết khi nào chúng trùng nhau và biết khi nào nên sử dụng hoặc loại bỏ một số điều quan trọng.</a:t>
            </a:r>
            <a:endParaRPr lang="en-US" sz="3500" dirty="0">
              <a:solidFill>
                <a:schemeClr val="bg1"/>
              </a:solidFill>
              <a:latin typeface="+mj-lt"/>
            </a:endParaRPr>
          </a:p>
        </p:txBody>
      </p:sp>
      <p:pic>
        <p:nvPicPr>
          <p:cNvPr id="1026" name="Picture 2" descr="What is Key Process Groups In Project Integration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880735"/>
            <a:ext cx="8130059" cy="667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1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flipH="1">
            <a:off x="15240000" y="86712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2" name="TextBox 1"/>
          <p:cNvSpPr txBox="1"/>
          <p:nvPr/>
        </p:nvSpPr>
        <p:spPr>
          <a:xfrm>
            <a:off x="3733800" y="342900"/>
            <a:ext cx="12344400" cy="861774"/>
          </a:xfrm>
          <a:prstGeom prst="rect">
            <a:avLst/>
          </a:prstGeom>
          <a:noFill/>
        </p:spPr>
        <p:txBody>
          <a:bodyPr wrap="square" rtlCol="0">
            <a:spAutoFit/>
          </a:bodyPr>
          <a:lstStyle/>
          <a:p>
            <a:r>
              <a:rPr lang="vi-VN" sz="5000" b="1">
                <a:solidFill>
                  <a:schemeClr val="bg1"/>
                </a:solidFill>
                <a:latin typeface="+mj-lt"/>
              </a:rPr>
              <a:t>5.2 </a:t>
            </a:r>
            <a:r>
              <a:rPr lang="en-GB" sz="5000" b="1" dirty="0">
                <a:solidFill>
                  <a:schemeClr val="bg1"/>
                </a:solidFill>
                <a:latin typeface="Times New Roman" panose="02020603050405020304" pitchFamily="18" charset="0"/>
                <a:cs typeface="Times New Roman" panose="02020603050405020304" pitchFamily="18" charset="0"/>
              </a:rPr>
              <a:t>TÍCH HỢP </a:t>
            </a:r>
            <a:r>
              <a:rPr lang="vi-VN" sz="5000" b="1" dirty="0">
                <a:solidFill>
                  <a:schemeClr val="bg1"/>
                </a:solidFill>
                <a:latin typeface="Times New Roman" panose="02020603050405020304" pitchFamily="18" charset="0"/>
                <a:cs typeface="Times New Roman" panose="02020603050405020304" pitchFamily="18" charset="0"/>
              </a:rPr>
              <a:t>Ở CẤP ĐỘ NHẬN THỨC</a:t>
            </a:r>
            <a:endParaRPr lang="en-US" sz="5000" b="1" dirty="0">
              <a:solidFill>
                <a:schemeClr val="bg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8610600" y="1562100"/>
            <a:ext cx="9144000" cy="7478970"/>
          </a:xfrm>
          <a:prstGeom prst="rect">
            <a:avLst/>
          </a:prstGeom>
        </p:spPr>
        <p:txBody>
          <a:bodyPr>
            <a:spAutoFit/>
          </a:bodyPr>
          <a:lstStyle/>
          <a:p>
            <a:pPr marL="514350" indent="-514350">
              <a:buFont typeface="+mj-lt"/>
              <a:buAutoNum type="arabicPeriod"/>
            </a:pPr>
            <a:r>
              <a:rPr lang="vi-VN" sz="3000" dirty="0">
                <a:solidFill>
                  <a:schemeClr val="bg1"/>
                </a:solidFill>
                <a:latin typeface="+mj-lt"/>
              </a:rPr>
              <a:t>Có nhiều cách khác nhau để quản lý một dự án và phương pháp được chọn thường phụ thuộc vào</a:t>
            </a:r>
            <a:r>
              <a:rPr lang="en-US" sz="3000" dirty="0">
                <a:solidFill>
                  <a:schemeClr val="bg1"/>
                </a:solidFill>
                <a:latin typeface="+mj-lt"/>
              </a:rPr>
              <a:t> </a:t>
            </a:r>
            <a:r>
              <a:rPr lang="en-US" sz="3000" dirty="0" err="1">
                <a:solidFill>
                  <a:schemeClr val="bg1"/>
                </a:solidFill>
                <a:latin typeface="+mj-lt"/>
              </a:rPr>
              <a:t>những</a:t>
            </a:r>
            <a:r>
              <a:rPr lang="vi-VN" sz="3000" dirty="0">
                <a:solidFill>
                  <a:schemeClr val="bg1"/>
                </a:solidFill>
                <a:latin typeface="+mj-lt"/>
              </a:rPr>
              <a:t> dự án cụ thể</a:t>
            </a:r>
            <a:r>
              <a:rPr lang="en-US" sz="3000" dirty="0">
                <a:solidFill>
                  <a:schemeClr val="bg1"/>
                </a:solidFill>
                <a:latin typeface="+mj-lt"/>
              </a:rPr>
              <a:t> ,</a:t>
            </a:r>
            <a:r>
              <a:rPr lang="vi-VN" sz="3000" dirty="0">
                <a:solidFill>
                  <a:schemeClr val="bg1"/>
                </a:solidFill>
                <a:latin typeface="+mj-lt"/>
              </a:rPr>
              <a:t> đặc điểm của dự án bao gồm quy mô của nó, mức độ phức tạp của dự án hoặc tổ chức và văn hóa của tổ chức thực hiện. </a:t>
            </a:r>
            <a:endParaRPr lang="en-US" sz="3000" dirty="0">
              <a:solidFill>
                <a:schemeClr val="bg1"/>
              </a:solidFill>
              <a:latin typeface="+mj-lt"/>
            </a:endParaRPr>
          </a:p>
          <a:p>
            <a:pPr marL="514350" indent="-514350">
              <a:buFont typeface="+mj-lt"/>
              <a:buAutoNum type="arabicPeriod"/>
            </a:pPr>
            <a:endParaRPr lang="en-US" sz="3000" dirty="0">
              <a:solidFill>
                <a:schemeClr val="bg1"/>
              </a:solidFill>
              <a:latin typeface="+mj-lt"/>
            </a:endParaRPr>
          </a:p>
          <a:p>
            <a:pPr marL="514350" indent="-514350">
              <a:buFont typeface="+mj-lt"/>
              <a:buAutoNum type="arabicPeriod"/>
            </a:pPr>
            <a:r>
              <a:rPr lang="en-US" sz="3000" dirty="0">
                <a:solidFill>
                  <a:schemeClr val="bg1"/>
                </a:solidFill>
                <a:latin typeface="+mj-lt"/>
              </a:rPr>
              <a:t>C</a:t>
            </a:r>
            <a:r>
              <a:rPr lang="vi-VN" sz="3000" dirty="0">
                <a:solidFill>
                  <a:schemeClr val="bg1"/>
                </a:solidFill>
                <a:latin typeface="+mj-lt"/>
              </a:rPr>
              <a:t>ác kỹ năng và khả năng cá nhân của người quản lý dự án có liên quan chặt chẽ đến cách thức mà dự án được quản lý</a:t>
            </a:r>
            <a:r>
              <a:rPr lang="en-US" sz="3000" dirty="0">
                <a:solidFill>
                  <a:schemeClr val="bg1"/>
                </a:solidFill>
                <a:latin typeface="+mj-lt"/>
              </a:rPr>
              <a:t> ,</a:t>
            </a:r>
            <a:r>
              <a:rPr lang="vi-VN" sz="3000" dirty="0">
                <a:solidFill>
                  <a:schemeClr val="bg1"/>
                </a:solidFill>
                <a:latin typeface="+mj-lt"/>
              </a:rPr>
              <a:t>người quản lý dự án sẽ áp dụng kinh nghiệm, hiểu biết sâu sắc, khả năng lãnh đạo</a:t>
            </a:r>
            <a:r>
              <a:rPr lang="en-US" sz="3000" dirty="0">
                <a:solidFill>
                  <a:schemeClr val="bg1"/>
                </a:solidFill>
                <a:latin typeface="+mj-lt"/>
              </a:rPr>
              <a:t> , </a:t>
            </a:r>
            <a:r>
              <a:rPr lang="vi-VN" sz="3000" dirty="0">
                <a:solidFill>
                  <a:schemeClr val="bg1"/>
                </a:solidFill>
                <a:latin typeface="+mj-lt"/>
              </a:rPr>
              <a:t>kỹ thuật và kỹ năng quản lý kinh doanh cho dự án. </a:t>
            </a:r>
            <a:endParaRPr lang="en-US" sz="3000" dirty="0">
              <a:solidFill>
                <a:schemeClr val="bg1"/>
              </a:solidFill>
              <a:latin typeface="+mj-lt"/>
            </a:endParaRPr>
          </a:p>
          <a:p>
            <a:pPr marL="514350" indent="-514350">
              <a:buFont typeface="+mj-lt"/>
              <a:buAutoNum type="arabicPeriod"/>
            </a:pPr>
            <a:endParaRPr lang="en-US" sz="3000" dirty="0">
              <a:solidFill>
                <a:schemeClr val="bg1"/>
              </a:solidFill>
              <a:latin typeface="+mj-lt"/>
            </a:endParaRPr>
          </a:p>
          <a:p>
            <a:pPr marL="514350" indent="-514350">
              <a:buFont typeface="+mj-lt"/>
              <a:buAutoNum type="arabicPeriod"/>
            </a:pPr>
            <a:r>
              <a:rPr lang="vi-VN" sz="3000" dirty="0">
                <a:solidFill>
                  <a:schemeClr val="bg1"/>
                </a:solidFill>
                <a:latin typeface="+mj-lt"/>
              </a:rPr>
              <a:t>Cuối cùng, thông qua khả năng của người quản lý dự án trong việc tích hợp các các quy trình trong Lĩnh vực Kiến thức này để giúp dự án có thể đạt được kết quả mong muốn.</a:t>
            </a:r>
            <a:endParaRPr lang="en-US" sz="3000" dirty="0">
              <a:solidFill>
                <a:schemeClr val="bg1"/>
              </a:solidFill>
              <a:latin typeface="+mj-lt"/>
            </a:endParaRPr>
          </a:p>
        </p:txBody>
      </p:sp>
      <p:sp>
        <p:nvSpPr>
          <p:cNvPr id="11" name="AutoShape 2" descr="Ví dụ về nhận thức trong triết học?"/>
          <p:cNvSpPr>
            <a:spLocks noChangeAspect="1" noChangeArrowheads="1"/>
          </p:cNvSpPr>
          <p:nvPr/>
        </p:nvSpPr>
        <p:spPr bwMode="auto">
          <a:xfrm>
            <a:off x="155574" y="-144463"/>
            <a:ext cx="1349133" cy="13491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Nhận thức (Perception) là gì? Các yếu tố ảnh hưởng đến nhận thứ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714500"/>
            <a:ext cx="8295306" cy="716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359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flipH="1">
            <a:off x="15392400" y="91059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2" name="TextBox 1"/>
          <p:cNvSpPr txBox="1"/>
          <p:nvPr/>
        </p:nvSpPr>
        <p:spPr>
          <a:xfrm>
            <a:off x="3657600" y="558989"/>
            <a:ext cx="11506200" cy="861774"/>
          </a:xfrm>
          <a:prstGeom prst="rect">
            <a:avLst/>
          </a:prstGeom>
          <a:noFill/>
        </p:spPr>
        <p:txBody>
          <a:bodyPr wrap="square" rtlCol="0">
            <a:spAutoFit/>
          </a:bodyPr>
          <a:lstStyle/>
          <a:p>
            <a:r>
              <a:rPr lang="vi-VN" sz="5000" b="1">
                <a:solidFill>
                  <a:schemeClr val="bg1"/>
                </a:solidFill>
                <a:latin typeface="+mj-lt"/>
              </a:rPr>
              <a:t>5.3 </a:t>
            </a:r>
            <a:r>
              <a:rPr lang="vi-VN" sz="5000" b="1" dirty="0">
                <a:solidFill>
                  <a:schemeClr val="bg1"/>
                </a:solidFill>
                <a:latin typeface="+mj-lt"/>
              </a:rPr>
              <a:t>TÍCH HỢP Ở CẤP ĐỘ BỐI CẢNH</a:t>
            </a:r>
            <a:endParaRPr lang="en-US" sz="5000" dirty="0">
              <a:solidFill>
                <a:schemeClr val="bg1"/>
              </a:solidFill>
              <a:latin typeface="+mj-lt"/>
            </a:endParaRPr>
          </a:p>
        </p:txBody>
      </p:sp>
      <p:sp>
        <p:nvSpPr>
          <p:cNvPr id="3" name="TextBox 2"/>
          <p:cNvSpPr txBox="1"/>
          <p:nvPr/>
        </p:nvSpPr>
        <p:spPr>
          <a:xfrm>
            <a:off x="8552481" y="1562100"/>
            <a:ext cx="9735519" cy="7632859"/>
          </a:xfrm>
          <a:prstGeom prst="rect">
            <a:avLst/>
          </a:prstGeom>
          <a:noFill/>
        </p:spPr>
        <p:txBody>
          <a:bodyPr wrap="square" rtlCol="0">
            <a:spAutoFit/>
          </a:bodyPr>
          <a:lstStyle/>
          <a:p>
            <a:pPr marL="457200" indent="-457200">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T</a:t>
            </a:r>
            <a:r>
              <a:rPr lang="vi-VN" sz="3500" dirty="0">
                <a:solidFill>
                  <a:schemeClr val="bg1"/>
                </a:solidFill>
                <a:latin typeface="Times New Roman" panose="02020603050405020304" pitchFamily="18" charset="0"/>
                <a:cs typeface="Times New Roman" panose="02020603050405020304" pitchFamily="18" charset="0"/>
              </a:rPr>
              <a:t>rong bối cảnh kinh doanh và dự án diễn ra ngày nay. Mạng xã hội, các khía cạnh đa văn hóa, các nhóm ảo và những giá trị mới là một phần của thực tế mới của dự án</a:t>
            </a:r>
            <a:r>
              <a:rPr lang="en-US" sz="35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35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vi-VN" sz="3500" dirty="0">
                <a:solidFill>
                  <a:schemeClr val="bg1"/>
                </a:solidFill>
                <a:latin typeface="Times New Roman" panose="02020603050405020304" pitchFamily="18" charset="0"/>
                <a:cs typeface="Times New Roman" panose="02020603050405020304" pitchFamily="18" charset="0"/>
              </a:rPr>
              <a:t>Người quản lý dự án xem xét ý nghĩa của bối cảnh này trong việc lập kế hoạch truyền thông và quản lý kiến ​​thức để hướng dẫn nhóm dự án. </a:t>
            </a:r>
            <a:endParaRPr lang="en-US" sz="35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5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vi-VN" sz="3500" dirty="0">
                <a:solidFill>
                  <a:schemeClr val="bg1"/>
                </a:solidFill>
                <a:latin typeface="Times New Roman" panose="02020603050405020304" pitchFamily="18" charset="0"/>
                <a:cs typeface="Times New Roman" panose="02020603050405020304" pitchFamily="18" charset="0"/>
              </a:rPr>
              <a:t>Người quản lý dự án cần phải nhận thức được bối cảnh dự án và những khía cạnh mới khi quản lý dự án. Sau đó, người quản lý dự án có thể quyết định cách sử dụng tốt nhất những yếu tố mới của môi trường trong hoạt động</a:t>
            </a:r>
            <a:r>
              <a:rPr lang="en-US" sz="3500" dirty="0">
                <a:solidFill>
                  <a:schemeClr val="bg1"/>
                </a:solidFill>
                <a:latin typeface="Times New Roman" panose="02020603050405020304" pitchFamily="18" charset="0"/>
                <a:cs typeface="Times New Roman" panose="02020603050405020304" pitchFamily="18" charset="0"/>
              </a:rPr>
              <a:t> </a:t>
            </a:r>
            <a:r>
              <a:rPr lang="vi-VN" sz="3500" dirty="0">
                <a:solidFill>
                  <a:schemeClr val="bg1"/>
                </a:solidFill>
                <a:latin typeface="Times New Roman" panose="02020603050405020304" pitchFamily="18" charset="0"/>
                <a:cs typeface="Times New Roman" panose="02020603050405020304" pitchFamily="18" charset="0"/>
              </a:rPr>
              <a:t>để đạt được thành công.</a:t>
            </a:r>
            <a:endParaRPr lang="en-US" sz="3500"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Ngành Tài chính chuyển mình thích ứng với cuộc Cách mạng công nghiệp 4.0 -  Tạp chí Tài chín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49" y="1687462"/>
            <a:ext cx="8113362" cy="787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46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ctr">
              <a:lnSpc>
                <a:spcPts val="8235"/>
              </a:lnSpc>
              <a:spcBef>
                <a:spcPct val="0"/>
              </a:spcBef>
            </a:pPr>
            <a:r>
              <a:rPr lang="en-US" sz="7200">
                <a:solidFill>
                  <a:srgbClr val="FFFFFF"/>
                </a:solidFill>
                <a:latin typeface="+mj-lt"/>
              </a:rPr>
              <a:t>I,Tổng </a:t>
            </a:r>
            <a:r>
              <a:rPr lang="en-US" sz="7200" dirty="0" err="1">
                <a:solidFill>
                  <a:srgbClr val="FFFFFF"/>
                </a:solidFill>
                <a:latin typeface="+mj-lt"/>
              </a:rPr>
              <a:t>Quan</a:t>
            </a:r>
            <a:r>
              <a:rPr lang="vi-VN" sz="7200" dirty="0">
                <a:solidFill>
                  <a:srgbClr val="FFFFFF"/>
                </a:solidFill>
                <a:latin typeface="+mj-lt"/>
              </a:rPr>
              <a:t>:</a:t>
            </a:r>
          </a:p>
        </p:txBody>
      </p:sp>
      <p:sp>
        <p:nvSpPr>
          <p:cNvPr id="8" name="TextBox 8"/>
          <p:cNvSpPr txBox="1"/>
          <p:nvPr/>
        </p:nvSpPr>
        <p:spPr>
          <a:xfrm>
            <a:off x="9829799" y="2552700"/>
            <a:ext cx="6330927" cy="5601533"/>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Đóng</a:t>
            </a:r>
            <a:r>
              <a:rPr lang="en-US" sz="3600" dirty="0">
                <a:solidFill>
                  <a:schemeClr val="bg1"/>
                </a:solidFill>
                <a:latin typeface="Times New Roman" panose="02020603050405020304" pitchFamily="18" charset="0"/>
                <a:cs typeface="Times New Roman" panose="02020603050405020304" pitchFamily="18" charset="0"/>
              </a:rPr>
              <a:t> </a:t>
            </a:r>
            <a:r>
              <a:rPr lang="vi-VN" sz="3600" dirty="0">
                <a:solidFill>
                  <a:schemeClr val="bg1"/>
                </a:solidFill>
                <a:latin typeface="Times New Roman" panose="02020603050405020304" pitchFamily="18" charset="0"/>
                <a:cs typeface="Times New Roman" panose="02020603050405020304" pitchFamily="18" charset="0"/>
              </a:rPr>
              <a:t>vai trò quan trọng trong việc lãnh đạo </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600" b="0" dirty="0">
              <a:solidFill>
                <a:schemeClr val="bg1"/>
              </a:solidFill>
              <a:effectLst/>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Đánh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giá</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phân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tích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trước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dự</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án</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vi-VN" sz="3600" dirty="0">
                <a:solidFill>
                  <a:schemeClr val="bg1"/>
                </a:solidFill>
                <a:latin typeface="Times New Roman" panose="02020603050405020304" pitchFamily="18" charset="0"/>
                <a:cs typeface="Times New Roman" panose="02020603050405020304" pitchFamily="18" charset="0"/>
              </a:rPr>
              <a:t>Là người q</a:t>
            </a:r>
            <a:r>
              <a:rPr lang="en-US" sz="3600" dirty="0" err="1">
                <a:solidFill>
                  <a:schemeClr val="bg1"/>
                </a:solidFill>
                <a:latin typeface="Times New Roman" panose="02020603050405020304" pitchFamily="18" charset="0"/>
                <a:cs typeface="Times New Roman" panose="02020603050405020304" pitchFamily="18" charset="0"/>
              </a:rPr>
              <a:t>uản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lý</a:t>
            </a:r>
            <a:r>
              <a:rPr lang="vi-VN" sz="3600" dirty="0">
                <a:solidFill>
                  <a:schemeClr val="bg1"/>
                </a:solidFill>
                <a:latin typeface="Times New Roman" panose="02020603050405020304" pitchFamily="18" charset="0"/>
                <a:cs typeface="Times New Roman" panose="02020603050405020304" pitchFamily="18" charset="0"/>
              </a:rPr>
              <a:t> từ khi bắt đầu t</a:t>
            </a:r>
            <a:r>
              <a:rPr lang="en-US" sz="3600" dirty="0" err="1">
                <a:solidFill>
                  <a:schemeClr val="bg1"/>
                </a:solidFill>
                <a:latin typeface="Times New Roman" panose="02020603050405020304" pitchFamily="18" charset="0"/>
                <a:cs typeface="Times New Roman" panose="02020603050405020304" pitchFamily="18" charset="0"/>
              </a:rPr>
              <a:t>ới</a:t>
            </a:r>
            <a:r>
              <a:rPr lang="vi-VN" sz="3600" dirty="0">
                <a:solidFill>
                  <a:schemeClr val="bg1"/>
                </a:solidFill>
                <a:latin typeface="Times New Roman" panose="02020603050405020304" pitchFamily="18" charset="0"/>
                <a:cs typeface="Times New Roman" panose="02020603050405020304" pitchFamily="18" charset="0"/>
              </a:rPr>
              <a:t> khi kết thúc </a:t>
            </a:r>
            <a:r>
              <a:rPr lang="en-US" sz="3600" dirty="0">
                <a:solidFill>
                  <a:schemeClr val="bg1"/>
                </a:solidFill>
                <a:latin typeface="Times New Roman" panose="02020603050405020304" pitchFamily="18" charset="0"/>
                <a:cs typeface="Times New Roman" panose="02020603050405020304" pitchFamily="18" charset="0"/>
              </a:rPr>
              <a:t> </a:t>
            </a:r>
          </a:p>
          <a:p>
            <a:pPr marL="571500" indent="-5715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Quản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lý</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xuyên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suốt</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dự</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án</a:t>
            </a:r>
            <a:endParaRPr lang="en-US" sz="3600" dirty="0">
              <a:solidFill>
                <a:schemeClr val="bg1"/>
              </a:solidFill>
              <a:latin typeface="Times New Roman" panose="02020603050405020304" pitchFamily="18" charset="0"/>
              <a:cs typeface="Times New Roman" panose="02020603050405020304" pitchFamily="18" charset="0"/>
            </a:endParaRPr>
          </a:p>
          <a:p>
            <a:endParaRPr lang="vi-VN" sz="4000" b="0" dirty="0">
              <a:solidFill>
                <a:srgbClr val="D1D5DB"/>
              </a:solidFill>
              <a:effectLst/>
              <a:latin typeface="Times New Roman" panose="02020603050405020304" pitchFamily="18" charset="0"/>
              <a:cs typeface="Times New Roman" panose="02020603050405020304" pitchFamily="18" charset="0"/>
            </a:endParaRPr>
          </a:p>
        </p:txBody>
      </p:sp>
      <p:sp>
        <p:nvSpPr>
          <p:cNvPr id="3" name="AutoShape 4" descr="Quản lý dự án là gì? Vai trò, nhiệm vụ của quản lý dự á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Quản lý dự án là gì? Vai trò, nhiệm vụ của quản lý dự á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4" y="2324100"/>
            <a:ext cx="8613775"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flipH="1">
            <a:off x="15728157" y="9297643"/>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2" name="TextBox 1"/>
          <p:cNvSpPr txBox="1"/>
          <p:nvPr/>
        </p:nvSpPr>
        <p:spPr>
          <a:xfrm>
            <a:off x="4343400" y="558989"/>
            <a:ext cx="9829800" cy="861774"/>
          </a:xfrm>
          <a:prstGeom prst="rect">
            <a:avLst/>
          </a:prstGeom>
          <a:noFill/>
        </p:spPr>
        <p:txBody>
          <a:bodyPr wrap="square" rtlCol="0">
            <a:spAutoFit/>
          </a:bodyPr>
          <a:lstStyle/>
          <a:p>
            <a:r>
              <a:rPr lang="vi-VN" sz="5000" b="1">
                <a:solidFill>
                  <a:schemeClr val="bg1"/>
                </a:solidFill>
                <a:latin typeface="+mj-lt"/>
              </a:rPr>
              <a:t>5.4 </a:t>
            </a:r>
            <a:r>
              <a:rPr lang="vi-VN" sz="5000" b="1" dirty="0">
                <a:solidFill>
                  <a:schemeClr val="bg1"/>
                </a:solidFill>
                <a:latin typeface="+mj-lt"/>
              </a:rPr>
              <a:t>TÍCH HỢP VÀ PHỨC TẠP</a:t>
            </a:r>
            <a:endParaRPr lang="en-US" sz="5000" dirty="0">
              <a:solidFill>
                <a:schemeClr val="bg1"/>
              </a:solidFill>
              <a:latin typeface="+mj-lt"/>
            </a:endParaRPr>
          </a:p>
        </p:txBody>
      </p:sp>
      <p:sp>
        <p:nvSpPr>
          <p:cNvPr id="3" name="TextBox 2"/>
          <p:cNvSpPr txBox="1"/>
          <p:nvPr/>
        </p:nvSpPr>
        <p:spPr>
          <a:xfrm>
            <a:off x="9067800" y="1664732"/>
            <a:ext cx="8998420" cy="9248686"/>
          </a:xfrm>
          <a:prstGeom prst="rect">
            <a:avLst/>
          </a:prstGeom>
          <a:noFill/>
        </p:spPr>
        <p:txBody>
          <a:bodyPr wrap="square" rtlCol="0">
            <a:spAutoFit/>
          </a:bodyPr>
          <a:lstStyle/>
          <a:p>
            <a:r>
              <a:rPr lang="vi-VN" sz="3500" dirty="0">
                <a:solidFill>
                  <a:schemeClr val="bg1"/>
                </a:solidFill>
                <a:latin typeface="+mj-lt"/>
              </a:rPr>
              <a:t>Một số dự án có thể được coi là phức tạp và khó quản lý. Nói một cách đơn giản, phức tạp là những khái niệm thường được sử dụng để mô tả những gì được coi là phức tạp</a:t>
            </a:r>
            <a:r>
              <a:rPr lang="en-US" sz="3500" dirty="0">
                <a:solidFill>
                  <a:schemeClr val="bg1"/>
                </a:solidFill>
                <a:latin typeface="+mj-lt"/>
              </a:rPr>
              <a:t>.</a:t>
            </a:r>
            <a:r>
              <a:rPr lang="vi-VN" sz="3500" dirty="0">
                <a:solidFill>
                  <a:schemeClr val="bg1"/>
                </a:solidFill>
                <a:latin typeface="+mj-lt"/>
              </a:rPr>
              <a:t> </a:t>
            </a:r>
            <a:endParaRPr lang="en-US" sz="3500" dirty="0">
              <a:solidFill>
                <a:schemeClr val="bg1"/>
              </a:solidFill>
              <a:latin typeface="+mj-lt"/>
            </a:endParaRPr>
          </a:p>
          <a:p>
            <a:r>
              <a:rPr lang="en-US" sz="3500" dirty="0">
                <a:solidFill>
                  <a:schemeClr val="bg1"/>
                </a:solidFill>
                <a:latin typeface="+mj-lt"/>
              </a:rPr>
              <a:t>Đ</a:t>
            </a:r>
            <a:r>
              <a:rPr lang="vi-VN" sz="3500" dirty="0">
                <a:solidFill>
                  <a:schemeClr val="bg1"/>
                </a:solidFill>
                <a:latin typeface="+mj-lt"/>
              </a:rPr>
              <a:t>ộ phức tạp được định nghĩa </a:t>
            </a:r>
            <a:r>
              <a:rPr lang="en-US" sz="3500" dirty="0" err="1">
                <a:solidFill>
                  <a:schemeClr val="bg1"/>
                </a:solidFill>
                <a:latin typeface="+mj-lt"/>
                <a:cs typeface="Times New Roman" panose="02020603050405020304" pitchFamily="18" charset="0"/>
              </a:rPr>
              <a:t>với</a:t>
            </a:r>
            <a:r>
              <a:rPr lang="en-US" sz="3500" dirty="0">
                <a:solidFill>
                  <a:schemeClr val="bg1"/>
                </a:solidFill>
                <a:latin typeface="+mj-lt"/>
                <a:cs typeface="Times New Roman" panose="02020603050405020304" pitchFamily="18" charset="0"/>
              </a:rPr>
              <a:t> </a:t>
            </a:r>
            <a:r>
              <a:rPr lang="en-US" sz="3500" dirty="0" err="1">
                <a:solidFill>
                  <a:schemeClr val="bg1"/>
                </a:solidFill>
                <a:latin typeface="+mj-lt"/>
                <a:cs typeface="Times New Roman" panose="02020603050405020304" pitchFamily="18" charset="0"/>
              </a:rPr>
              <a:t>ba</a:t>
            </a:r>
            <a:r>
              <a:rPr lang="en-US" sz="3500" dirty="0">
                <a:solidFill>
                  <a:schemeClr val="bg1"/>
                </a:solidFill>
                <a:latin typeface="+mj-lt"/>
                <a:cs typeface="Times New Roman" panose="02020603050405020304" pitchFamily="18" charset="0"/>
              </a:rPr>
              <a:t> </a:t>
            </a:r>
            <a:r>
              <a:rPr lang="en-US" sz="3500" dirty="0" err="1">
                <a:solidFill>
                  <a:schemeClr val="bg1"/>
                </a:solidFill>
                <a:latin typeface="+mj-lt"/>
                <a:cs typeface="Times New Roman" panose="02020603050405020304" pitchFamily="18" charset="0"/>
              </a:rPr>
              <a:t>khía</a:t>
            </a:r>
            <a:r>
              <a:rPr lang="en-US" sz="3500" dirty="0">
                <a:solidFill>
                  <a:schemeClr val="bg1"/>
                </a:solidFill>
                <a:latin typeface="+mj-lt"/>
                <a:cs typeface="Times New Roman" panose="02020603050405020304" pitchFamily="18" charset="0"/>
              </a:rPr>
              <a:t> </a:t>
            </a:r>
            <a:r>
              <a:rPr lang="en-US" sz="3500" dirty="0" err="1">
                <a:solidFill>
                  <a:schemeClr val="bg1"/>
                </a:solidFill>
                <a:latin typeface="+mj-lt"/>
                <a:cs typeface="Times New Roman" panose="02020603050405020304" pitchFamily="18" charset="0"/>
              </a:rPr>
              <a:t>cạnh</a:t>
            </a:r>
            <a:r>
              <a:rPr lang="en-US" sz="3500" dirty="0">
                <a:solidFill>
                  <a:schemeClr val="bg1"/>
                </a:solidFill>
                <a:latin typeface="+mj-lt"/>
                <a:cs typeface="Times New Roman" panose="02020603050405020304" pitchFamily="18" charset="0"/>
              </a:rPr>
              <a:t> </a:t>
            </a:r>
            <a:r>
              <a:rPr lang="vi-VN" sz="3500" dirty="0">
                <a:solidFill>
                  <a:schemeClr val="bg1"/>
                </a:solidFill>
                <a:latin typeface="+mj-lt"/>
              </a:rPr>
              <a:t>là:</a:t>
            </a:r>
            <a:endParaRPr lang="en-US" sz="3500" dirty="0">
              <a:solidFill>
                <a:schemeClr val="bg1"/>
              </a:solidFill>
              <a:latin typeface="+mj-lt"/>
            </a:endParaRPr>
          </a:p>
          <a:p>
            <a:endParaRPr lang="en-US" sz="3500" dirty="0">
              <a:solidFill>
                <a:schemeClr val="bg1"/>
              </a:solidFill>
              <a:latin typeface="+mj-lt"/>
            </a:endParaRPr>
          </a:p>
          <a:p>
            <a:pPr marL="457200" lvl="0" indent="-457200">
              <a:buFont typeface="Arial" panose="020B0604020202020204" pitchFamily="34" charset="0"/>
              <a:buChar char="•"/>
            </a:pPr>
            <a:r>
              <a:rPr lang="vi-VN" sz="3500" dirty="0">
                <a:solidFill>
                  <a:schemeClr val="bg1"/>
                </a:solidFill>
                <a:latin typeface="+mj-lt"/>
              </a:rPr>
              <a:t>Hành vi của hệ thống</a:t>
            </a:r>
            <a:r>
              <a:rPr lang="en-US" sz="3500" dirty="0">
                <a:solidFill>
                  <a:schemeClr val="bg1"/>
                </a:solidFill>
                <a:latin typeface="+mj-lt"/>
              </a:rPr>
              <a:t> : s</a:t>
            </a:r>
            <a:r>
              <a:rPr lang="vi-VN" sz="3500" dirty="0">
                <a:solidFill>
                  <a:schemeClr val="bg1"/>
                </a:solidFill>
                <a:latin typeface="+mj-lt"/>
              </a:rPr>
              <a:t>ự phụ thuộc lẫn nhau của các thành phần và hệ thống.</a:t>
            </a:r>
            <a:endParaRPr lang="en-US" sz="3500" dirty="0">
              <a:solidFill>
                <a:schemeClr val="bg1"/>
              </a:solidFill>
              <a:latin typeface="+mj-lt"/>
            </a:endParaRPr>
          </a:p>
          <a:p>
            <a:pPr marL="457200" lvl="0" indent="-457200">
              <a:buFont typeface="Arial" panose="020B0604020202020204" pitchFamily="34" charset="0"/>
              <a:buChar char="•"/>
            </a:pPr>
            <a:endParaRPr lang="en-US" sz="3500" dirty="0">
              <a:solidFill>
                <a:schemeClr val="bg1"/>
              </a:solidFill>
              <a:latin typeface="+mj-lt"/>
            </a:endParaRPr>
          </a:p>
          <a:p>
            <a:pPr marL="457200" lvl="0" indent="-457200">
              <a:buFont typeface="Arial" panose="020B0604020202020204" pitchFamily="34" charset="0"/>
              <a:buChar char="•"/>
            </a:pPr>
            <a:r>
              <a:rPr lang="vi-VN" sz="3500" dirty="0">
                <a:solidFill>
                  <a:schemeClr val="bg1"/>
                </a:solidFill>
                <a:latin typeface="+mj-lt"/>
              </a:rPr>
              <a:t>Hành vi của con người</a:t>
            </a:r>
            <a:r>
              <a:rPr lang="en-US" sz="3500" dirty="0">
                <a:solidFill>
                  <a:schemeClr val="bg1"/>
                </a:solidFill>
                <a:latin typeface="+mj-lt"/>
              </a:rPr>
              <a:t> : s</a:t>
            </a:r>
            <a:r>
              <a:rPr lang="vi-VN" sz="3500" dirty="0">
                <a:solidFill>
                  <a:schemeClr val="bg1"/>
                </a:solidFill>
                <a:latin typeface="+mj-lt"/>
              </a:rPr>
              <a:t>ự tương tác giữa các cá nhân và nhóm khác nhau.</a:t>
            </a:r>
            <a:endParaRPr lang="en-US" sz="3500" dirty="0">
              <a:solidFill>
                <a:schemeClr val="bg1"/>
              </a:solidFill>
              <a:latin typeface="+mj-lt"/>
            </a:endParaRPr>
          </a:p>
          <a:p>
            <a:pPr marL="457200" lvl="0" indent="-457200">
              <a:buFont typeface="Arial" panose="020B0604020202020204" pitchFamily="34" charset="0"/>
              <a:buChar char="•"/>
            </a:pPr>
            <a:endParaRPr lang="en-US" sz="3500" dirty="0">
              <a:solidFill>
                <a:schemeClr val="bg1"/>
              </a:solidFill>
              <a:latin typeface="+mj-lt"/>
            </a:endParaRPr>
          </a:p>
          <a:p>
            <a:pPr marL="457200" lvl="0" indent="-457200">
              <a:buFont typeface="Arial" panose="020B0604020202020204" pitchFamily="34" charset="0"/>
              <a:buChar char="•"/>
            </a:pPr>
            <a:r>
              <a:rPr lang="vi-VN" sz="3500" dirty="0">
                <a:solidFill>
                  <a:schemeClr val="bg1"/>
                </a:solidFill>
                <a:latin typeface="+mj-lt"/>
              </a:rPr>
              <a:t>Sự mơ hồ</a:t>
            </a:r>
            <a:r>
              <a:rPr lang="en-US" sz="3500" dirty="0">
                <a:solidFill>
                  <a:schemeClr val="bg1"/>
                </a:solidFill>
                <a:latin typeface="+mj-lt"/>
              </a:rPr>
              <a:t> : s</a:t>
            </a:r>
            <a:r>
              <a:rPr lang="vi-VN" sz="3500" dirty="0">
                <a:solidFill>
                  <a:schemeClr val="bg1"/>
                </a:solidFill>
                <a:latin typeface="+mj-lt"/>
              </a:rPr>
              <a:t>ự không chắc chắn về các vấn đề đang nổi lên và sự thiếu hiểu biết hoặc nhầm lẫn.</a:t>
            </a:r>
            <a:endParaRPr lang="en-US" sz="3500" dirty="0">
              <a:solidFill>
                <a:schemeClr val="bg1"/>
              </a:solidFill>
              <a:latin typeface="+mj-lt"/>
            </a:endParaRPr>
          </a:p>
          <a:p>
            <a:endParaRPr lang="en-US" sz="3500" dirty="0">
              <a:solidFill>
                <a:schemeClr val="bg1"/>
              </a:solidFill>
              <a:latin typeface="+mj-lt"/>
            </a:endParaRPr>
          </a:p>
          <a:p>
            <a:endParaRPr lang="en-US" sz="3500" dirty="0">
              <a:solidFill>
                <a:schemeClr val="bg1"/>
              </a:solidFill>
              <a:latin typeface="+mj-lt"/>
            </a:endParaRPr>
          </a:p>
        </p:txBody>
      </p:sp>
      <p:pic>
        <p:nvPicPr>
          <p:cNvPr id="4100" name="Picture 4" descr="Hướng dẫn đánh giá độ phức tạp công việc trong doanh nghiệp nhà nướ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03" y="1843748"/>
            <a:ext cx="8588397" cy="794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0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flipH="1">
            <a:off x="15046573" y="81153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Freeform 7"/>
          <p:cNvSpPr/>
          <p:nvPr/>
        </p:nvSpPr>
        <p:spPr>
          <a:xfrm>
            <a:off x="10473569" y="-357826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2" name="TextBox 1"/>
          <p:cNvSpPr txBox="1"/>
          <p:nvPr/>
        </p:nvSpPr>
        <p:spPr>
          <a:xfrm>
            <a:off x="7848600" y="725926"/>
            <a:ext cx="10210800" cy="7940635"/>
          </a:xfrm>
          <a:prstGeom prst="rect">
            <a:avLst/>
          </a:prstGeom>
          <a:noFill/>
        </p:spPr>
        <p:txBody>
          <a:bodyPr wrap="square" rtlCol="0">
            <a:spAutoFit/>
          </a:bodyPr>
          <a:lstStyle/>
          <a:p>
            <a:r>
              <a:rPr lang="vi-VN" sz="3000" dirty="0">
                <a:solidFill>
                  <a:schemeClr val="bg1"/>
                </a:solidFill>
                <a:latin typeface="Times New Roman (Headings)"/>
              </a:rPr>
              <a:t>Khi tiếp cận việc tích hợp một dự án, người quản lý dự án nên xem xét các yếu tố cả bên trong và bên ngoà</a:t>
            </a:r>
            <a:r>
              <a:rPr lang="en-US" sz="3000" dirty="0" err="1">
                <a:solidFill>
                  <a:schemeClr val="bg1"/>
                </a:solidFill>
                <a:latin typeface="Times New Roman (Headings)"/>
              </a:rPr>
              <a:t>i</a:t>
            </a:r>
            <a:r>
              <a:rPr lang="vi-VN" sz="3000" dirty="0">
                <a:solidFill>
                  <a:schemeClr val="bg1"/>
                </a:solidFill>
                <a:latin typeface="Times New Roman (Headings)"/>
              </a:rPr>
              <a:t> dự án. </a:t>
            </a:r>
            <a:r>
              <a:rPr lang="en-US" sz="3000" dirty="0">
                <a:solidFill>
                  <a:schemeClr val="bg1"/>
                </a:solidFill>
                <a:latin typeface="Times New Roman (Headings)"/>
              </a:rPr>
              <a:t>M</a:t>
            </a:r>
            <a:r>
              <a:rPr lang="vi-VN" sz="3000" dirty="0">
                <a:solidFill>
                  <a:schemeClr val="bg1"/>
                </a:solidFill>
                <a:latin typeface="Times New Roman (Headings)"/>
              </a:rPr>
              <a:t>ột đặc điểm hoặc thuộc tính của </a:t>
            </a:r>
            <a:r>
              <a:rPr lang="en-US" sz="3000" dirty="0" err="1">
                <a:solidFill>
                  <a:schemeClr val="bg1"/>
                </a:solidFill>
                <a:latin typeface="Times New Roman (Headings)"/>
              </a:rPr>
              <a:t>của</a:t>
            </a:r>
            <a:r>
              <a:rPr lang="en-US" sz="3000" dirty="0">
                <a:solidFill>
                  <a:schemeClr val="bg1"/>
                </a:solidFill>
                <a:latin typeface="Times New Roman (Headings)"/>
              </a:rPr>
              <a:t> </a:t>
            </a:r>
            <a:r>
              <a:rPr lang="en-US" sz="3000" dirty="0" err="1">
                <a:solidFill>
                  <a:schemeClr val="bg1"/>
                </a:solidFill>
                <a:latin typeface="Times New Roman (Headings)"/>
              </a:rPr>
              <a:t>độ</a:t>
            </a:r>
            <a:r>
              <a:rPr lang="en-US" sz="3000" dirty="0">
                <a:solidFill>
                  <a:schemeClr val="bg1"/>
                </a:solidFill>
                <a:latin typeface="Times New Roman (Headings)"/>
              </a:rPr>
              <a:t> </a:t>
            </a:r>
            <a:r>
              <a:rPr lang="en-US" sz="3000" dirty="0" err="1">
                <a:solidFill>
                  <a:schemeClr val="bg1"/>
                </a:solidFill>
                <a:latin typeface="Times New Roman (Headings)"/>
              </a:rPr>
              <a:t>phức</a:t>
            </a:r>
            <a:r>
              <a:rPr lang="en-US" sz="3000" dirty="0">
                <a:solidFill>
                  <a:schemeClr val="bg1"/>
                </a:solidFill>
                <a:latin typeface="Times New Roman (Headings)"/>
              </a:rPr>
              <a:t> </a:t>
            </a:r>
            <a:r>
              <a:rPr lang="en-US" sz="3000" dirty="0" err="1">
                <a:solidFill>
                  <a:schemeClr val="bg1"/>
                </a:solidFill>
                <a:latin typeface="Times New Roman (Headings)"/>
              </a:rPr>
              <a:t>tạp</a:t>
            </a:r>
            <a:r>
              <a:rPr lang="en-US" sz="3000" dirty="0">
                <a:solidFill>
                  <a:schemeClr val="bg1"/>
                </a:solidFill>
                <a:latin typeface="Times New Roman (Headings)"/>
              </a:rPr>
              <a:t> </a:t>
            </a:r>
            <a:r>
              <a:rPr lang="en-US" sz="3000" dirty="0" err="1">
                <a:solidFill>
                  <a:schemeClr val="bg1"/>
                </a:solidFill>
                <a:latin typeface="Times New Roman (Headings)"/>
              </a:rPr>
              <a:t>trong</a:t>
            </a:r>
            <a:r>
              <a:rPr lang="en-US" sz="3000" dirty="0">
                <a:solidFill>
                  <a:schemeClr val="bg1"/>
                </a:solidFill>
                <a:latin typeface="Times New Roman (Headings)"/>
              </a:rPr>
              <a:t> </a:t>
            </a:r>
            <a:r>
              <a:rPr lang="vi-VN" sz="3000" dirty="0">
                <a:solidFill>
                  <a:schemeClr val="bg1"/>
                </a:solidFill>
                <a:latin typeface="Times New Roman (Headings)"/>
              </a:rPr>
              <a:t>một dự án thường được định nghĩa là:</a:t>
            </a:r>
            <a:endParaRPr lang="en-US" sz="3000" dirty="0">
              <a:solidFill>
                <a:schemeClr val="bg1"/>
              </a:solidFill>
              <a:latin typeface="Times New Roman (Headings)"/>
            </a:endParaRPr>
          </a:p>
          <a:p>
            <a:endParaRPr lang="en-US" sz="3000" dirty="0">
              <a:solidFill>
                <a:schemeClr val="bg1"/>
              </a:solidFill>
              <a:latin typeface="Times New Roman (Headings)"/>
            </a:endParaRPr>
          </a:p>
          <a:p>
            <a:pPr marL="285750" lvl="0" indent="-285750">
              <a:buFont typeface="Arial" panose="020B0604020202020204" pitchFamily="34" charset="0"/>
              <a:buChar char="•"/>
            </a:pPr>
            <a:r>
              <a:rPr lang="vi-VN" sz="3000" dirty="0">
                <a:solidFill>
                  <a:schemeClr val="bg1"/>
                </a:solidFill>
                <a:latin typeface="Times New Roman (Headings)"/>
              </a:rPr>
              <a:t>Chứa nhiều phần</a:t>
            </a:r>
            <a:r>
              <a:rPr lang="en-US" sz="3000" dirty="0">
                <a:solidFill>
                  <a:schemeClr val="bg1"/>
                </a:solidFill>
                <a:latin typeface="Times New Roman (Headings)"/>
              </a:rPr>
              <a:t>.</a:t>
            </a:r>
          </a:p>
          <a:p>
            <a:pPr marL="285750" lvl="0" indent="-285750">
              <a:buFont typeface="Arial" panose="020B0604020202020204" pitchFamily="34" charset="0"/>
              <a:buChar char="•"/>
            </a:pPr>
            <a:r>
              <a:rPr lang="vi-VN" sz="3000" dirty="0">
                <a:solidFill>
                  <a:schemeClr val="bg1"/>
                </a:solidFill>
                <a:latin typeface="Times New Roman (Headings)"/>
              </a:rPr>
              <a:t>Sở hữu một số kết nối giữa các bộ phận</a:t>
            </a:r>
            <a:r>
              <a:rPr lang="en-US" sz="3000" dirty="0">
                <a:solidFill>
                  <a:schemeClr val="bg1"/>
                </a:solidFill>
                <a:latin typeface="Times New Roman (Headings)"/>
              </a:rPr>
              <a:t>.</a:t>
            </a:r>
          </a:p>
          <a:p>
            <a:pPr marL="285750" lvl="0" indent="-285750">
              <a:buFont typeface="Arial" panose="020B0604020202020204" pitchFamily="34" charset="0"/>
              <a:buChar char="•"/>
            </a:pPr>
            <a:r>
              <a:rPr lang="vi-VN" sz="3000" dirty="0">
                <a:solidFill>
                  <a:schemeClr val="bg1"/>
                </a:solidFill>
                <a:latin typeface="Times New Roman (Headings)"/>
              </a:rPr>
              <a:t>Thể hiện sự tương tác năng động giữa các bộ phận</a:t>
            </a:r>
            <a:r>
              <a:rPr lang="en-US" sz="3000" dirty="0">
                <a:solidFill>
                  <a:schemeClr val="bg1"/>
                </a:solidFill>
                <a:latin typeface="Times New Roman (Headings)"/>
              </a:rPr>
              <a:t>.</a:t>
            </a:r>
          </a:p>
          <a:p>
            <a:pPr marL="285750" indent="-285750">
              <a:buFont typeface="Arial" panose="020B0604020202020204" pitchFamily="34" charset="0"/>
              <a:buChar char="•"/>
            </a:pPr>
            <a:r>
              <a:rPr lang="vi-VN" sz="3000" dirty="0">
                <a:solidFill>
                  <a:schemeClr val="bg1"/>
                </a:solidFill>
                <a:latin typeface="Times New Roman (Headings)"/>
              </a:rPr>
              <a:t>Hành vi thể hiện được tạo ra do kết quả của những tương tác đó không thể giải thích được bằng tổng đơn giản của các bộ phận </a:t>
            </a:r>
            <a:endParaRPr lang="en-US" sz="3000" dirty="0">
              <a:solidFill>
                <a:schemeClr val="bg1"/>
              </a:solidFill>
              <a:latin typeface="Times New Roman (Headings)"/>
            </a:endParaRPr>
          </a:p>
          <a:p>
            <a:pPr marL="285750" indent="-285750">
              <a:buFont typeface="Arial" panose="020B0604020202020204" pitchFamily="34" charset="0"/>
              <a:buChar char="•"/>
            </a:pPr>
            <a:endParaRPr lang="en-US" sz="3000" dirty="0">
              <a:solidFill>
                <a:schemeClr val="bg1"/>
              </a:solidFill>
              <a:latin typeface="Times New Roman (Headings)"/>
            </a:endParaRPr>
          </a:p>
          <a:p>
            <a:r>
              <a:rPr lang="vi-VN" sz="3000" dirty="0">
                <a:solidFill>
                  <a:schemeClr val="bg1"/>
                </a:solidFill>
                <a:latin typeface="Times New Roman (Headings)"/>
              </a:rPr>
              <a:t>Việc kiểm tra các hạng mục khác nhau có vẻ làm cho dự án trở nên phức tạp sẽ giúp người quản lý dự án xác định các yếu tố chính các lĩnh vực khi lập kế hoạch, quản lý và kiểm soát dự án để đảm bảo sự tích hợp.</a:t>
            </a:r>
            <a:endParaRPr lang="en-US" sz="3000" dirty="0">
              <a:solidFill>
                <a:schemeClr val="bg1"/>
              </a:solidFill>
              <a:latin typeface="Times New Roman (Headings)"/>
            </a:endParaRPr>
          </a:p>
          <a:p>
            <a:pPr marL="285750" indent="-285750">
              <a:buFont typeface="Arial" panose="020B0604020202020204" pitchFamily="34" charset="0"/>
              <a:buChar char="•"/>
            </a:pPr>
            <a:endParaRPr lang="en-US" sz="3000" dirty="0">
              <a:solidFill>
                <a:schemeClr val="bg1"/>
              </a:solidFill>
              <a:latin typeface="Times New Roman (Headings)"/>
            </a:endParaRPr>
          </a:p>
        </p:txBody>
      </p:sp>
      <p:pic>
        <p:nvPicPr>
          <p:cNvPr id="5124" name="Picture 4" descr="Sự phức tạp của hoạt động ra quyết định trong dịch thuật - DỊCH S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16" y="876300"/>
            <a:ext cx="7347733" cy="786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95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Thành</a:t>
            </a:r>
            <a:r>
              <a:rPr lang="en-US" sz="7200" dirty="0">
                <a:solidFill>
                  <a:srgbClr val="FFFFFF"/>
                </a:solidFill>
                <a:latin typeface="+mj-lt"/>
              </a:rPr>
              <a:t> </a:t>
            </a:r>
            <a:r>
              <a:rPr lang="en-US" sz="7200" dirty="0" err="1">
                <a:solidFill>
                  <a:srgbClr val="FFFFFF"/>
                </a:solidFill>
                <a:latin typeface="+mj-lt"/>
              </a:rPr>
              <a:t>viên</a:t>
            </a:r>
            <a:r>
              <a:rPr lang="en-US" sz="7200" dirty="0">
                <a:solidFill>
                  <a:srgbClr val="FFFFFF"/>
                </a:solidFill>
                <a:latin typeface="+mj-lt"/>
              </a:rPr>
              <a:t> </a:t>
            </a:r>
            <a:r>
              <a:rPr lang="en-US" sz="7200" dirty="0" err="1">
                <a:solidFill>
                  <a:srgbClr val="FFFFFF"/>
                </a:solidFill>
                <a:latin typeface="+mj-lt"/>
              </a:rPr>
              <a:t>và</a:t>
            </a:r>
            <a:r>
              <a:rPr lang="en-US" sz="7200" dirty="0">
                <a:solidFill>
                  <a:srgbClr val="FFFFFF"/>
                </a:solidFill>
                <a:latin typeface="+mj-lt"/>
              </a:rPr>
              <a:t> </a:t>
            </a:r>
            <a:r>
              <a:rPr lang="en-US" sz="7200" dirty="0" err="1">
                <a:solidFill>
                  <a:srgbClr val="FFFFFF"/>
                </a:solidFill>
                <a:latin typeface="+mj-lt"/>
              </a:rPr>
              <a:t>vai</a:t>
            </a:r>
            <a:r>
              <a:rPr lang="en-US" sz="7200" dirty="0">
                <a:solidFill>
                  <a:srgbClr val="FFFFFF"/>
                </a:solidFill>
                <a:latin typeface="+mj-lt"/>
              </a:rPr>
              <a:t> </a:t>
            </a:r>
            <a:r>
              <a:rPr lang="en-US" sz="7200" dirty="0" err="1">
                <a:solidFill>
                  <a:srgbClr val="FFFFFF"/>
                </a:solidFill>
                <a:latin typeface="+mj-lt"/>
              </a:rPr>
              <a:t>trò</a:t>
            </a:r>
            <a:endParaRPr lang="vi-VN" sz="7200" dirty="0">
              <a:solidFill>
                <a:srgbClr val="FFFFFF"/>
              </a:solidFill>
              <a:latin typeface="Poppins Light"/>
            </a:endParaRPr>
          </a:p>
        </p:txBody>
      </p:sp>
      <p:sp>
        <p:nvSpPr>
          <p:cNvPr id="4" name="AutoShape 6" descr="Đội dự án là gì? What is Project team? – Atoh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Đội dự án là gì? What is Project team? – Atoh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1" descr="The Beatles, ban nhạc nổi tiếng nhất mọi thời - Báo Công an Nhân dân điện tử"/>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3" descr="Thực sự thì một vị nhạc trưởng làm gì? Có phải họ vẩy đũa cho vui khô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3" name="Picture 15" descr="http://genk.mediacdn.vn/thumb_w/660/2017/cso1401061672-1347x834-15138570885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14" y="2552700"/>
            <a:ext cx="7144385" cy="601980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Công việc chính xác của người nhạc trưởng trên sân khấu là g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2552700"/>
            <a:ext cx="80010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74525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Thành</a:t>
            </a:r>
            <a:r>
              <a:rPr lang="en-US" sz="7200" dirty="0">
                <a:solidFill>
                  <a:srgbClr val="FFFFFF"/>
                </a:solidFill>
                <a:latin typeface="+mj-lt"/>
              </a:rPr>
              <a:t> </a:t>
            </a:r>
            <a:r>
              <a:rPr lang="en-US" sz="7200" dirty="0" err="1">
                <a:solidFill>
                  <a:srgbClr val="FFFFFF"/>
                </a:solidFill>
                <a:latin typeface="+mj-lt"/>
              </a:rPr>
              <a:t>viên</a:t>
            </a:r>
            <a:r>
              <a:rPr lang="en-US" sz="7200" dirty="0">
                <a:solidFill>
                  <a:srgbClr val="FFFFFF"/>
                </a:solidFill>
                <a:latin typeface="+mj-lt"/>
              </a:rPr>
              <a:t> </a:t>
            </a:r>
            <a:r>
              <a:rPr lang="en-US" sz="7200" dirty="0" err="1">
                <a:solidFill>
                  <a:srgbClr val="FFFFFF"/>
                </a:solidFill>
                <a:latin typeface="+mj-lt"/>
              </a:rPr>
              <a:t>và</a:t>
            </a:r>
            <a:r>
              <a:rPr lang="en-US" sz="7200" dirty="0">
                <a:solidFill>
                  <a:srgbClr val="FFFFFF"/>
                </a:solidFill>
                <a:latin typeface="+mj-lt"/>
              </a:rPr>
              <a:t> </a:t>
            </a:r>
            <a:r>
              <a:rPr lang="en-US" sz="7200" dirty="0" err="1">
                <a:solidFill>
                  <a:srgbClr val="FFFFFF"/>
                </a:solidFill>
                <a:latin typeface="+mj-lt"/>
              </a:rPr>
              <a:t>vai</a:t>
            </a:r>
            <a:r>
              <a:rPr lang="en-US" sz="7200" dirty="0">
                <a:solidFill>
                  <a:srgbClr val="FFFFFF"/>
                </a:solidFill>
                <a:latin typeface="+mj-lt"/>
              </a:rPr>
              <a:t> </a:t>
            </a:r>
            <a:r>
              <a:rPr lang="en-US" sz="7200" dirty="0" err="1">
                <a:solidFill>
                  <a:srgbClr val="FFFFFF"/>
                </a:solidFill>
                <a:latin typeface="+mj-lt"/>
              </a:rPr>
              <a:t>trò</a:t>
            </a:r>
            <a:endParaRPr lang="vi-VN" sz="7200" dirty="0">
              <a:solidFill>
                <a:srgbClr val="FFFFFF"/>
              </a:solidFill>
              <a:latin typeface="Poppins Light"/>
            </a:endParaRPr>
          </a:p>
        </p:txBody>
      </p:sp>
      <p:sp>
        <p:nvSpPr>
          <p:cNvPr id="4" name="AutoShape 6" descr="Đội dự án là gì? What is Project team? – Atoh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Đội dự án là gì? What is Project team? – Atoh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800"/>
            <a:ext cx="18288000" cy="1031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AutoShape 11" descr="The Beatles, ban nhạc nổi tiếng nhất mọi thời - Báo Công an Nhân dân điện tử"/>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3" descr="Thực sự thì một vị nhạc trưởng làm gì? Có phải họ vẩy đũa cho vui khô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9513687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Trách</a:t>
            </a:r>
            <a:r>
              <a:rPr lang="en-US" sz="7200" dirty="0">
                <a:solidFill>
                  <a:srgbClr val="FFFFFF"/>
                </a:solidFill>
                <a:latin typeface="+mj-lt"/>
              </a:rPr>
              <a:t> </a:t>
            </a:r>
            <a:r>
              <a:rPr lang="en-US" sz="7200" dirty="0" err="1">
                <a:solidFill>
                  <a:srgbClr val="FFFFFF"/>
                </a:solidFill>
                <a:latin typeface="+mj-lt"/>
              </a:rPr>
              <a:t>nhiệm</a:t>
            </a:r>
            <a:r>
              <a:rPr lang="en-US" sz="7200" dirty="0">
                <a:solidFill>
                  <a:srgbClr val="FFFFFF"/>
                </a:solidFill>
                <a:latin typeface="+mj-lt"/>
              </a:rPr>
              <a:t> </a:t>
            </a:r>
            <a:r>
              <a:rPr lang="en-US" sz="7200" dirty="0" err="1">
                <a:solidFill>
                  <a:srgbClr val="FFFFFF"/>
                </a:solidFill>
                <a:latin typeface="+mj-lt"/>
              </a:rPr>
              <a:t>và</a:t>
            </a:r>
            <a:r>
              <a:rPr lang="en-US" sz="7200" dirty="0">
                <a:solidFill>
                  <a:srgbClr val="FFFFFF"/>
                </a:solidFill>
                <a:latin typeface="+mj-lt"/>
              </a:rPr>
              <a:t> </a:t>
            </a:r>
            <a:r>
              <a:rPr lang="en-US" sz="7200" dirty="0" err="1">
                <a:solidFill>
                  <a:srgbClr val="FFFFFF"/>
                </a:solidFill>
                <a:latin typeface="+mj-lt"/>
              </a:rPr>
              <a:t>tập</a:t>
            </a:r>
            <a:r>
              <a:rPr lang="en-US" sz="7200" dirty="0">
                <a:solidFill>
                  <a:srgbClr val="FFFFFF"/>
                </a:solidFill>
                <a:latin typeface="+mj-lt"/>
              </a:rPr>
              <a:t> </a:t>
            </a:r>
            <a:r>
              <a:rPr lang="en-US" sz="7200" dirty="0" err="1">
                <a:solidFill>
                  <a:srgbClr val="FFFFFF"/>
                </a:solidFill>
                <a:latin typeface="+mj-lt"/>
              </a:rPr>
              <a:t>thể</a:t>
            </a:r>
            <a:r>
              <a:rPr lang="en-US" sz="7200" dirty="0">
                <a:solidFill>
                  <a:srgbClr val="FFFFFF"/>
                </a:solidFill>
                <a:latin typeface="+mj-lt"/>
              </a:rPr>
              <a:t> </a:t>
            </a:r>
            <a:endParaRPr lang="vi-VN" sz="7200" dirty="0">
              <a:solidFill>
                <a:srgbClr val="FFFFFF"/>
              </a:solidFill>
              <a:latin typeface="Poppins Light"/>
            </a:endParaRPr>
          </a:p>
        </p:txBody>
      </p:sp>
      <p:sp>
        <p:nvSpPr>
          <p:cNvPr id="8" name="TextBox 8"/>
          <p:cNvSpPr txBox="1"/>
          <p:nvPr/>
        </p:nvSpPr>
        <p:spPr>
          <a:xfrm>
            <a:off x="8055582" y="3314700"/>
            <a:ext cx="9622818" cy="1097160"/>
          </a:xfrm>
          <a:prstGeom prst="rect">
            <a:avLst/>
          </a:prstGeom>
        </p:spPr>
        <p:txBody>
          <a:bodyPr wrap="square" lIns="0" tIns="0" rIns="0" bIns="0" rtlCol="0" anchor="t">
            <a:spAutoFit/>
          </a:bodyPr>
          <a:lstStyle/>
          <a:p>
            <a:pPr algn="just">
              <a:lnSpc>
                <a:spcPct val="150000"/>
              </a:lnSpc>
            </a:pPr>
            <a:r>
              <a:rPr lang="en-US" sz="5400" i="0" dirty="0">
                <a:solidFill>
                  <a:schemeClr val="bg1"/>
                </a:solidFill>
                <a:effectLst/>
                <a:latin typeface="Times New Roman" panose="02020603050405020304" pitchFamily="18" charset="0"/>
                <a:cs typeface="Times New Roman" panose="02020603050405020304" pitchFamily="18" charset="0"/>
              </a:rPr>
              <a:t> </a:t>
            </a:r>
          </a:p>
        </p:txBody>
      </p:sp>
      <p:sp>
        <p:nvSpPr>
          <p:cNvPr id="2" name="AutoShape 2" descr="Cần nâng cao trách nhiệm cá nhân đối với công việc chu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Cần nâng cao trách nhiệm cá nhân đối với công việc chu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3237472"/>
            <a:ext cx="7992284" cy="49911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Bạn suy nghĩ thế nào về tinh thần trách nhiệm | Thiện Mỹ - Nghệ Thuật Sống  - Cách Sống Đẹp - Bí Quyết Thành Cô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448800" y="3222738"/>
            <a:ext cx="8703788" cy="5078313"/>
          </a:xfrm>
          <a:prstGeom prst="rect">
            <a:avLst/>
          </a:prstGeom>
        </p:spPr>
        <p:txBody>
          <a:bodyPr wrap="square">
            <a:spAutoFit/>
          </a:bodyPr>
          <a:lstStyle/>
          <a:p>
            <a:pPr marL="914400" lvl="1" indent="-4572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Có</a:t>
            </a:r>
            <a:r>
              <a:rPr lang="en-US" sz="3600" dirty="0">
                <a:solidFill>
                  <a:schemeClr val="bg1"/>
                </a:solidFill>
                <a:latin typeface="Times New Roman" panose="02020603050405020304" pitchFamily="18" charset="0"/>
                <a:cs typeface="Times New Roman" panose="02020603050405020304" pitchFamily="18" charset="0"/>
              </a:rPr>
              <a:t> </a:t>
            </a:r>
            <a:r>
              <a:rPr lang="vi-VN" sz="3600" dirty="0">
                <a:solidFill>
                  <a:schemeClr val="bg1"/>
                </a:solidFill>
                <a:latin typeface="Times New Roman" panose="02020603050405020304" pitchFamily="18" charset="0"/>
                <a:cs typeface="Times New Roman" panose="02020603050405020304" pitchFamily="18" charset="0"/>
              </a:rPr>
              <a:t>nhìn toàn diện các sản phẩm của nhóm để lập kế hoạch</a:t>
            </a:r>
            <a:endParaRPr lang="en-US" sz="3600" dirty="0">
              <a:solidFill>
                <a:schemeClr val="bg1"/>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Điều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phối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công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việc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và</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hoàn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thành</a:t>
            </a:r>
            <a:r>
              <a:rPr lang="en-US" sz="3600" dirty="0">
                <a:solidFill>
                  <a:schemeClr val="bg1"/>
                </a:solidFill>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Diễn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giải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giao</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tiếp</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để</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thúc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đẩy</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nhóm</a:t>
            </a:r>
            <a:endParaRPr lang="en-US" sz="3600" dirty="0">
              <a:solidFill>
                <a:schemeClr val="bg1"/>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Chịu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trách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nhiệm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về</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những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gì</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nhóm</a:t>
            </a:r>
            <a:r>
              <a:rPr lang="en-US" sz="3600" dirty="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họ</a:t>
            </a:r>
            <a:r>
              <a:rPr lang="en-US" sz="3600">
                <a:solidFill>
                  <a:schemeClr val="bg1"/>
                </a:solidFill>
                <a:latin typeface="Times New Roman" panose="02020603050405020304" pitchFamily="18" charset="0"/>
                <a:cs typeface="Times New Roman" panose="02020603050405020304" pitchFamily="18" charset="0"/>
              </a:rPr>
              <a:t> sản xuất</a:t>
            </a:r>
            <a:endParaRPr lang="vi-V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88642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Trách</a:t>
            </a:r>
            <a:r>
              <a:rPr lang="en-US" sz="7200" dirty="0">
                <a:solidFill>
                  <a:srgbClr val="FFFFFF"/>
                </a:solidFill>
                <a:latin typeface="+mj-lt"/>
              </a:rPr>
              <a:t> </a:t>
            </a:r>
            <a:r>
              <a:rPr lang="en-US" sz="7200" dirty="0" err="1">
                <a:solidFill>
                  <a:srgbClr val="FFFFFF"/>
                </a:solidFill>
                <a:latin typeface="+mj-lt"/>
              </a:rPr>
              <a:t>nhiệm</a:t>
            </a:r>
            <a:r>
              <a:rPr lang="en-US" sz="7200" dirty="0">
                <a:solidFill>
                  <a:srgbClr val="FFFFFF"/>
                </a:solidFill>
                <a:latin typeface="+mj-lt"/>
              </a:rPr>
              <a:t> </a:t>
            </a:r>
            <a:r>
              <a:rPr lang="en-US" sz="7200" dirty="0" err="1">
                <a:solidFill>
                  <a:srgbClr val="FFFFFF"/>
                </a:solidFill>
                <a:latin typeface="+mj-lt"/>
              </a:rPr>
              <a:t>và</a:t>
            </a:r>
            <a:r>
              <a:rPr lang="en-US" sz="7200" dirty="0">
                <a:solidFill>
                  <a:srgbClr val="FFFFFF"/>
                </a:solidFill>
                <a:latin typeface="+mj-lt"/>
              </a:rPr>
              <a:t> </a:t>
            </a:r>
            <a:r>
              <a:rPr lang="en-US" sz="7200" dirty="0" err="1">
                <a:solidFill>
                  <a:srgbClr val="FFFFFF"/>
                </a:solidFill>
                <a:latin typeface="+mj-lt"/>
              </a:rPr>
              <a:t>tập</a:t>
            </a:r>
            <a:r>
              <a:rPr lang="en-US" sz="7200" dirty="0">
                <a:solidFill>
                  <a:srgbClr val="FFFFFF"/>
                </a:solidFill>
                <a:latin typeface="+mj-lt"/>
              </a:rPr>
              <a:t> </a:t>
            </a:r>
            <a:r>
              <a:rPr lang="en-US" sz="7200" dirty="0" err="1">
                <a:solidFill>
                  <a:srgbClr val="FFFFFF"/>
                </a:solidFill>
                <a:latin typeface="+mj-lt"/>
              </a:rPr>
              <a:t>thể</a:t>
            </a:r>
            <a:endParaRPr lang="vi-VN" sz="7200" dirty="0">
              <a:solidFill>
                <a:srgbClr val="FFFFFF"/>
              </a:solidFill>
              <a:latin typeface="Poppins Light"/>
            </a:endParaRPr>
          </a:p>
        </p:txBody>
      </p:sp>
      <p:sp>
        <p:nvSpPr>
          <p:cNvPr id="2" name="AutoShape 2" descr="Bạn suy nghĩ thế nào về tinh thần trách nhiệm | Thiện Mỹ - Nghệ Thuật Sống  - Cách Sống Đẹp - Bí Quyết Thành Cô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ạn suy nghĩ thế nào về tinh thần trách nhiệm | Thiện Mỹ - Nghệ Thuật Sống  - Cách Sống Đẹp - Bí Quyết Thành Cô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trach-nhie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0364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836F2"/>
        </a:soli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817843" y="657244"/>
            <a:ext cx="11843965" cy="1051570"/>
          </a:xfrm>
          <a:prstGeom prst="rect">
            <a:avLst/>
          </a:prstGeom>
        </p:spPr>
        <p:txBody>
          <a:bodyPr wrap="square" lIns="0" tIns="0" rIns="0" bIns="0" rtlCol="0" anchor="t">
            <a:spAutoFit/>
          </a:bodyPr>
          <a:lstStyle/>
          <a:p>
            <a:pPr algn="just">
              <a:lnSpc>
                <a:spcPts val="8235"/>
              </a:lnSpc>
              <a:spcBef>
                <a:spcPct val="0"/>
              </a:spcBef>
            </a:pPr>
            <a:r>
              <a:rPr lang="en-US" sz="7200" dirty="0" err="1">
                <a:solidFill>
                  <a:srgbClr val="FFFFFF"/>
                </a:solidFill>
                <a:latin typeface="+mj-lt"/>
              </a:rPr>
              <a:t>Kiến</a:t>
            </a:r>
            <a:r>
              <a:rPr lang="en-US" sz="7200" dirty="0">
                <a:solidFill>
                  <a:srgbClr val="FFFFFF"/>
                </a:solidFill>
                <a:latin typeface="+mj-lt"/>
              </a:rPr>
              <a:t> </a:t>
            </a:r>
            <a:r>
              <a:rPr lang="en-US" sz="7200" dirty="0" err="1">
                <a:solidFill>
                  <a:srgbClr val="FFFFFF"/>
                </a:solidFill>
                <a:latin typeface="+mj-lt"/>
              </a:rPr>
              <a:t>thức</a:t>
            </a:r>
            <a:r>
              <a:rPr lang="en-US" sz="7200" dirty="0">
                <a:solidFill>
                  <a:srgbClr val="FFFFFF"/>
                </a:solidFill>
                <a:latin typeface="+mj-lt"/>
              </a:rPr>
              <a:t> </a:t>
            </a:r>
            <a:r>
              <a:rPr lang="en-US" sz="7200" dirty="0" err="1">
                <a:solidFill>
                  <a:srgbClr val="FFFFFF"/>
                </a:solidFill>
                <a:latin typeface="+mj-lt"/>
              </a:rPr>
              <a:t>và</a:t>
            </a:r>
            <a:r>
              <a:rPr lang="en-US" sz="7200" dirty="0">
                <a:solidFill>
                  <a:srgbClr val="FFFFFF"/>
                </a:solidFill>
                <a:latin typeface="+mj-lt"/>
              </a:rPr>
              <a:t> </a:t>
            </a:r>
            <a:r>
              <a:rPr lang="en-US" sz="7200" dirty="0" err="1">
                <a:solidFill>
                  <a:srgbClr val="FFFFFF"/>
                </a:solidFill>
                <a:latin typeface="+mj-lt"/>
              </a:rPr>
              <a:t>kĩ</a:t>
            </a:r>
            <a:r>
              <a:rPr lang="en-US" sz="7200" dirty="0">
                <a:solidFill>
                  <a:srgbClr val="FFFFFF"/>
                </a:solidFill>
                <a:latin typeface="+mj-lt"/>
              </a:rPr>
              <a:t> </a:t>
            </a:r>
            <a:r>
              <a:rPr lang="en-US" sz="7200" dirty="0" err="1">
                <a:solidFill>
                  <a:srgbClr val="FFFFFF"/>
                </a:solidFill>
                <a:latin typeface="+mj-lt"/>
              </a:rPr>
              <a:t>năng</a:t>
            </a:r>
            <a:r>
              <a:rPr lang="en-US" sz="7200" dirty="0">
                <a:solidFill>
                  <a:srgbClr val="FFFFFF"/>
                </a:solidFill>
                <a:latin typeface="+mj-lt"/>
              </a:rPr>
              <a:t> </a:t>
            </a:r>
            <a:endParaRPr lang="vi-VN" sz="7200" dirty="0">
              <a:solidFill>
                <a:srgbClr val="FFFFFF"/>
              </a:solidFill>
              <a:latin typeface="Poppins Light"/>
            </a:endParaRPr>
          </a:p>
        </p:txBody>
      </p:sp>
      <p:pic>
        <p:nvPicPr>
          <p:cNvPr id="5122" name="Picture 2" descr="Kiến thức chuyên môn là yếu tố quan trọ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9304" y="2761333"/>
            <a:ext cx="8598696" cy="57324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8104" y="3314700"/>
            <a:ext cx="9601200" cy="4355488"/>
          </a:xfrm>
          <a:prstGeom prst="rect">
            <a:avLst/>
          </a:prstGeom>
        </p:spPr>
        <p:txBody>
          <a:bodyPr wrap="square">
            <a:spAutoFit/>
          </a:bodyPr>
          <a:lstStyle/>
          <a:p>
            <a:pPr marL="685800" indent="-685800" algn="just">
              <a:lnSpc>
                <a:spcPct val="200000"/>
              </a:lnSpc>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Không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cần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phải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có</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kĩ</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năng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về</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mọi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công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việc</a:t>
            </a:r>
            <a:endParaRPr lang="en-US" sz="3600" dirty="0">
              <a:solidFill>
                <a:schemeClr val="bg1"/>
              </a:solidFill>
              <a:latin typeface="Times New Roman" panose="02020603050405020304" pitchFamily="18" charset="0"/>
              <a:cs typeface="Times New Roman" panose="02020603050405020304" pitchFamily="18" charset="0"/>
            </a:endParaRPr>
          </a:p>
          <a:p>
            <a:pPr marL="685800" indent="-685800" algn="just">
              <a:lnSpc>
                <a:spcPct val="200000"/>
              </a:lnSpc>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Có</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khả</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năng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lãnh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đạo</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lập</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kế</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hoạch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điều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phối</a:t>
            </a:r>
            <a:endParaRPr lang="en-US" sz="3600" dirty="0">
              <a:solidFill>
                <a:schemeClr val="bg1"/>
              </a:solidFill>
              <a:latin typeface="Times New Roman" panose="02020603050405020304" pitchFamily="18" charset="0"/>
              <a:cs typeface="Times New Roman" panose="02020603050405020304" pitchFamily="18" charset="0"/>
            </a:endParaRPr>
          </a:p>
          <a:p>
            <a:pPr marL="685800" indent="-685800" algn="just">
              <a:lnSpc>
                <a:spcPct val="200000"/>
              </a:lnSpc>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Khả</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năng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quản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lí</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lịch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trình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và</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xử</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lí</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văn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bản</a:t>
            </a:r>
            <a:endParaRPr lang="en-US" sz="3600" dirty="0">
              <a:solidFill>
                <a:schemeClr val="bg1"/>
              </a:solidFill>
              <a:latin typeface="Times New Roman" panose="02020603050405020304" pitchFamily="18" charset="0"/>
              <a:cs typeface="Times New Roman" panose="02020603050405020304" pitchFamily="18" charset="0"/>
            </a:endParaRPr>
          </a:p>
          <a:p>
            <a:pPr marL="685800" indent="-685800" algn="just">
              <a:lnSpc>
                <a:spcPct val="200000"/>
              </a:lnSpc>
              <a:buFont typeface="Arial" panose="020B0604020202020204" pitchFamily="34" charset="0"/>
              <a:buChar char="•"/>
            </a:pPr>
            <a:r>
              <a:rPr lang="en-US" sz="3600" dirty="0" err="1">
                <a:solidFill>
                  <a:schemeClr val="bg1"/>
                </a:solidFill>
                <a:latin typeface="Times New Roman" panose="02020603050405020304" pitchFamily="18" charset="0"/>
                <a:cs typeface="Times New Roman" panose="02020603050405020304" pitchFamily="18" charset="0"/>
              </a:rPr>
              <a:t>Kiến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thức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hiểu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biết</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và</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kinh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nghiệm</a:t>
            </a:r>
            <a:endParaRPr 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829225"/>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2140</Words>
  <Application>Microsoft Office PowerPoint</Application>
  <PresentationFormat>Custom</PresentationFormat>
  <Paragraphs>178</Paragraphs>
  <Slides>41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SegoeuiPc</vt:lpstr>
      <vt:lpstr>Poppins Light</vt:lpstr>
      <vt:lpstr>Arial</vt:lpstr>
      <vt:lpstr>Times New Roman</vt:lpstr>
      <vt:lpstr>Times New Roman (Headings)</vt:lpstr>
      <vt:lpstr>Symbol</vt:lpstr>
      <vt:lpstr>Computer Says No</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Tới Nguyễn Anh</dc:creator>
  <cp:lastModifiedBy>Tới Nguyễn Anh</cp:lastModifiedBy>
  <cp:revision>113</cp:revision>
  <dcterms:created xsi:type="dcterms:W3CDTF">2006-08-16T00:00:00Z</dcterms:created>
  <dcterms:modified xsi:type="dcterms:W3CDTF">2023-12-30T07:24:32Z</dcterms:modified>
  <dc:identifier>DAF18O2GDv0</dc:identifier>
</cp:coreProperties>
</file>